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4"/>
  </p:notesMasterIdLst>
  <p:sldIdLst>
    <p:sldId id="256" r:id="rId3"/>
    <p:sldId id="257" r:id="rId5"/>
    <p:sldId id="258" r:id="rId6"/>
    <p:sldId id="259" r:id="rId7"/>
    <p:sldId id="260" r:id="rId8"/>
    <p:sldId id="261" r:id="rId9"/>
    <p:sldId id="262" r:id="rId10"/>
    <p:sldId id="263" r:id="rId11"/>
    <p:sldId id="264" r:id="rId12"/>
    <p:sldId id="265" r:id="rId13"/>
  </p:sldIdLst>
  <p:sldSz cx="14630400" cy="8229600"/>
  <p:notesSz cx="8229600" cy="14630400"/>
  <p:embeddedFontLst>
    <p:embeddedFont>
      <p:font typeface="Open Sans" pitchFamily="34" charset="0"/>
      <p:bold r:id="rId17"/>
    </p:embeddedFont>
    <p:embeddedFont>
      <p:font typeface="Open Sans" pitchFamily="34" charset="-122"/>
      <p:bold r:id="rId18"/>
    </p:embeddedFont>
    <p:embeddedFont>
      <p:font typeface="Open Sans" pitchFamily="34" charset="-120"/>
      <p:bold r:id="rId19"/>
    </p:embeddedFont>
    <p:embeddedFont>
      <p:font typeface="Calibri" panose="020F0502020204030204" charset="0"/>
      <p:regular r:id="rId20"/>
      <p:bold r:id="rId21"/>
      <p:italic r:id="rId22"/>
      <p:boldItalic r:id="rId23"/>
    </p:embeddedFont>
  </p:embeddedFontLst>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3" Type="http://schemas.openxmlformats.org/officeDocument/2006/relationships/font" Target="fonts/font7.fntdata"/><Relationship Id="rId22" Type="http://schemas.openxmlformats.org/officeDocument/2006/relationships/font" Target="fonts/font6.fntdata"/><Relationship Id="rId21" Type="http://schemas.openxmlformats.org/officeDocument/2006/relationships/font" Target="fonts/font5.fntdata"/><Relationship Id="rId20" Type="http://schemas.openxmlformats.org/officeDocument/2006/relationships/font" Target="fonts/font4.fntdata"/><Relationship Id="rId2" Type="http://schemas.openxmlformats.org/officeDocument/2006/relationships/theme" Target="theme/theme1.xml"/><Relationship Id="rId19" Type="http://schemas.openxmlformats.org/officeDocument/2006/relationships/font" Target="fonts/font3.fntdata"/><Relationship Id="rId18" Type="http://schemas.openxmlformats.org/officeDocument/2006/relationships/font" Target="fonts/font2.fntdata"/><Relationship Id="rId17" Type="http://schemas.openxmlformats.org/officeDocument/2006/relationships/font" Target="fonts/font1.fntdata"/><Relationship Id="rId16" Type="http://schemas.openxmlformats.org/officeDocument/2006/relationships/tableStyles" Target="tableStyles.xml"/><Relationship Id="rId15" Type="http://schemas.openxmlformats.org/officeDocument/2006/relationships/viewProps" Target="viewProps.xml"/><Relationship Id="rId14" Type="http://schemas.openxmlformats.org/officeDocument/2006/relationships/presProps" Target="presProps.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p:spPr>
      </p:sp>
      <p:sp>
        <p:nvSpPr>
          <p:cNvPr id="3" name="Shape 1"/>
          <p:cNvSpPr/>
          <p:nvPr/>
        </p:nvSpPr>
        <p:spPr>
          <a:xfrm>
            <a:off x="0" y="0"/>
            <a:ext cx="14630400" cy="8229600"/>
          </a:xfrm>
          <a:prstGeom prst="rect">
            <a:avLst/>
          </a:prstGeom>
          <a:solidFill>
            <a:srgbClr val="FFFCFA"/>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p:spPr>
      </p:sp>
      <p:sp>
        <p:nvSpPr>
          <p:cNvPr id="3" name="Shape 1"/>
          <p:cNvSpPr/>
          <p:nvPr/>
        </p:nvSpPr>
        <p:spPr>
          <a:xfrm>
            <a:off x="0" y="0"/>
            <a:ext cx="14630400" cy="8229600"/>
          </a:xfrm>
          <a:prstGeom prst="rect">
            <a:avLst/>
          </a:prstGeom>
          <a:solidFill>
            <a:srgbClr val="FFFCFA"/>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p:spPr>
      </p:sp>
      <p:sp>
        <p:nvSpPr>
          <p:cNvPr id="3" name="Shape 1"/>
          <p:cNvSpPr/>
          <p:nvPr/>
        </p:nvSpPr>
        <p:spPr>
          <a:xfrm>
            <a:off x="0" y="0"/>
            <a:ext cx="14630400" cy="8229600"/>
          </a:xfrm>
          <a:prstGeom prst="rect">
            <a:avLst/>
          </a:prstGeom>
          <a:solidFill>
            <a:srgbClr val="FFFCFA"/>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p:spPr>
      </p:sp>
      <p:sp>
        <p:nvSpPr>
          <p:cNvPr id="3" name="Shape 1"/>
          <p:cNvSpPr/>
          <p:nvPr/>
        </p:nvSpPr>
        <p:spPr>
          <a:xfrm>
            <a:off x="0" y="0"/>
            <a:ext cx="14630400" cy="8229600"/>
          </a:xfrm>
          <a:prstGeom prst="rect">
            <a:avLst/>
          </a:prstGeom>
          <a:solidFill>
            <a:srgbClr val="FFFCFA"/>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p:spPr>
      </p:sp>
      <p:sp>
        <p:nvSpPr>
          <p:cNvPr id="3" name="Shape 1"/>
          <p:cNvSpPr/>
          <p:nvPr/>
        </p:nvSpPr>
        <p:spPr>
          <a:xfrm>
            <a:off x="0" y="0"/>
            <a:ext cx="14630400" cy="8229600"/>
          </a:xfrm>
          <a:prstGeom prst="rect">
            <a:avLst/>
          </a:prstGeom>
          <a:solidFill>
            <a:srgbClr val="FFFCFA"/>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p:spPr>
      </p:sp>
      <p:sp>
        <p:nvSpPr>
          <p:cNvPr id="3" name="Shape 1"/>
          <p:cNvSpPr/>
          <p:nvPr/>
        </p:nvSpPr>
        <p:spPr>
          <a:xfrm>
            <a:off x="0" y="0"/>
            <a:ext cx="14630400" cy="8229600"/>
          </a:xfrm>
          <a:prstGeom prst="rect">
            <a:avLst/>
          </a:prstGeom>
          <a:solidFill>
            <a:srgbClr val="FFFCFA"/>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p:spPr>
      </p:sp>
      <p:sp>
        <p:nvSpPr>
          <p:cNvPr id="3" name="Shape 1"/>
          <p:cNvSpPr/>
          <p:nvPr/>
        </p:nvSpPr>
        <p:spPr>
          <a:xfrm>
            <a:off x="0" y="0"/>
            <a:ext cx="14630400" cy="8229600"/>
          </a:xfrm>
          <a:prstGeom prst="rect">
            <a:avLst/>
          </a:prstGeom>
          <a:solidFill>
            <a:srgbClr val="FFFCFA"/>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p:spPr>
      </p:sp>
      <p:sp>
        <p:nvSpPr>
          <p:cNvPr id="3" name="Shape 1"/>
          <p:cNvSpPr/>
          <p:nvPr/>
        </p:nvSpPr>
        <p:spPr>
          <a:xfrm>
            <a:off x="0" y="0"/>
            <a:ext cx="14630400" cy="8229600"/>
          </a:xfrm>
          <a:prstGeom prst="rect">
            <a:avLst/>
          </a:prstGeom>
          <a:solidFill>
            <a:srgbClr val="FFFCFA"/>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p:spPr>
      </p:sp>
      <p:sp>
        <p:nvSpPr>
          <p:cNvPr id="3" name="Shape 1"/>
          <p:cNvSpPr/>
          <p:nvPr/>
        </p:nvSpPr>
        <p:spPr>
          <a:xfrm>
            <a:off x="0" y="0"/>
            <a:ext cx="14630400" cy="8229600"/>
          </a:xfrm>
          <a:prstGeom prst="rect">
            <a:avLst/>
          </a:prstGeom>
          <a:solidFill>
            <a:srgbClr val="FFFCFA"/>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p:spPr>
      </p:sp>
      <p:sp>
        <p:nvSpPr>
          <p:cNvPr id="3" name="Shape 1"/>
          <p:cNvSpPr/>
          <p:nvPr/>
        </p:nvSpPr>
        <p:spPr>
          <a:xfrm>
            <a:off x="0" y="0"/>
            <a:ext cx="14630400" cy="8229600"/>
          </a:xfrm>
          <a:prstGeom prst="rect">
            <a:avLst/>
          </a:prstGeom>
          <a:solidFill>
            <a:srgbClr val="FFFCFA"/>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7" Type="http://schemas.openxmlformats.org/officeDocument/2006/relationships/notesSlide" Target="../notesSlides/notesSlide10.xml"/><Relationship Id="rId6" Type="http://schemas.openxmlformats.org/officeDocument/2006/relationships/slideLayout" Target="../slideLayouts/slideLayout11.xml"/><Relationship Id="rId5" Type="http://schemas.openxmlformats.org/officeDocument/2006/relationships/image" Target="../media/image40.png"/><Relationship Id="rId4" Type="http://schemas.openxmlformats.org/officeDocument/2006/relationships/image" Target="../media/image39.png"/><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image" Target="../media/image36.png"/></Relationships>
</file>

<file path=ppt/slides/_rels/slide2.xml.rels><?xml version="1.0" encoding="UTF-8" standalone="yes"?>
<Relationships xmlns="http://schemas.openxmlformats.org/package/2006/relationships"><Relationship Id="rId7" Type="http://schemas.openxmlformats.org/officeDocument/2006/relationships/notesSlide" Target="../notesSlides/notesSlide2.xml"/><Relationship Id="rId6" Type="http://schemas.openxmlformats.org/officeDocument/2006/relationships/slideLayout" Target="../slideLayouts/slideLayout3.xml"/><Relationship Id="rId5" Type="http://schemas.openxmlformats.org/officeDocument/2006/relationships/image" Target="../media/image7.png"/><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4.xml"/><Relationship Id="rId1"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5.xml"/><Relationship Id="rId1" Type="http://schemas.openxmlformats.org/officeDocument/2006/relationships/image" Target="../media/image9.png"/></Relationships>
</file>

<file path=ppt/slides/_rels/slide5.xml.rels><?xml version="1.0" encoding="UTF-8" standalone="yes"?>
<Relationships xmlns="http://schemas.openxmlformats.org/package/2006/relationships"><Relationship Id="rId9" Type="http://schemas.openxmlformats.org/officeDocument/2006/relationships/notesSlide" Target="../notesSlides/notesSlide5.xml"/><Relationship Id="rId8" Type="http://schemas.openxmlformats.org/officeDocument/2006/relationships/slideLayout" Target="../slideLayouts/slideLayout6.xml"/><Relationship Id="rId7" Type="http://schemas.openxmlformats.org/officeDocument/2006/relationships/image" Target="../media/image8.png"/><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7.xml"/><Relationship Id="rId1" Type="http://schemas.openxmlformats.org/officeDocument/2006/relationships/image" Target="../media/image16.png"/></Relationships>
</file>

<file path=ppt/slides/_rels/slide7.xml.rels><?xml version="1.0" encoding="UTF-8" standalone="yes"?>
<Relationships xmlns="http://schemas.openxmlformats.org/package/2006/relationships"><Relationship Id="rId8" Type="http://schemas.openxmlformats.org/officeDocument/2006/relationships/notesSlide" Target="../notesSlides/notesSlide7.xml"/><Relationship Id="rId7" Type="http://schemas.openxmlformats.org/officeDocument/2006/relationships/slideLayout" Target="../slideLayouts/slideLayout8.xml"/><Relationship Id="rId6" Type="http://schemas.openxmlformats.org/officeDocument/2006/relationships/image" Target="../media/image8.png"/><Relationship Id="rId5" Type="http://schemas.openxmlformats.org/officeDocument/2006/relationships/image" Target="../media/image21.png"/><Relationship Id="rId4" Type="http://schemas.openxmlformats.org/officeDocument/2006/relationships/image" Target="../media/image20.png"/><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image" Target="../media/image17.png"/></Relationships>
</file>

<file path=ppt/slides/_rels/slide8.xml.rels><?xml version="1.0" encoding="UTF-8" standalone="yes"?>
<Relationships xmlns="http://schemas.openxmlformats.org/package/2006/relationships"><Relationship Id="rId9" Type="http://schemas.openxmlformats.org/officeDocument/2006/relationships/image" Target="../media/image30.png"/><Relationship Id="rId8" Type="http://schemas.openxmlformats.org/officeDocument/2006/relationships/image" Target="../media/image29.png"/><Relationship Id="rId7" Type="http://schemas.openxmlformats.org/officeDocument/2006/relationships/image" Target="../media/image28.png"/><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 Id="rId3" Type="http://schemas.openxmlformats.org/officeDocument/2006/relationships/image" Target="../media/image24.png"/><Relationship Id="rId2" Type="http://schemas.openxmlformats.org/officeDocument/2006/relationships/image" Target="../media/image23.png"/><Relationship Id="rId13" Type="http://schemas.openxmlformats.org/officeDocument/2006/relationships/notesSlide" Target="../notesSlides/notesSlide8.xml"/><Relationship Id="rId12" Type="http://schemas.openxmlformats.org/officeDocument/2006/relationships/slideLayout" Target="../slideLayouts/slideLayout9.xml"/><Relationship Id="rId11" Type="http://schemas.openxmlformats.org/officeDocument/2006/relationships/image" Target="../media/image8.png"/><Relationship Id="rId10" Type="http://schemas.openxmlformats.org/officeDocument/2006/relationships/image" Target="../media/image31.png"/><Relationship Id="rId1" Type="http://schemas.openxmlformats.org/officeDocument/2006/relationships/image" Target="../media/image22.png"/></Relationships>
</file>

<file path=ppt/slides/_rels/slide9.xml.rels><?xml version="1.0" encoding="UTF-8" standalone="yes"?>
<Relationships xmlns="http://schemas.openxmlformats.org/package/2006/relationships"><Relationship Id="rId7" Type="http://schemas.openxmlformats.org/officeDocument/2006/relationships/notesSlide" Target="../notesSlides/notesSlide9.xml"/><Relationship Id="rId6" Type="http://schemas.openxmlformats.org/officeDocument/2006/relationships/slideLayout" Target="../slideLayouts/slideLayout10.xml"/><Relationship Id="rId5" Type="http://schemas.openxmlformats.org/officeDocument/2006/relationships/image" Target="../media/image8.png"/><Relationship Id="rId4" Type="http://schemas.openxmlformats.org/officeDocument/2006/relationships/image" Target="../media/image35.png"/><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image" Target="../media/image3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737830"/>
            <a:ext cx="7556421" cy="1417558"/>
          </a:xfrm>
          <a:prstGeom prst="rect">
            <a:avLst/>
          </a:prstGeom>
          <a:noFill/>
        </p:spPr>
        <p:txBody>
          <a:bodyPr wrap="square" lIns="0" tIns="0" rIns="0" bIns="0" rtlCol="0" anchor="t"/>
          <a:lstStyle/>
          <a:p>
            <a:pPr marL="0" indent="0" algn="l">
              <a:lnSpc>
                <a:spcPts val="5550"/>
              </a:lnSpc>
              <a:buNone/>
            </a:pPr>
            <a:r>
              <a:rPr lang="en-US" sz="4450" b="1" dirty="0">
                <a:solidFill>
                  <a:srgbClr val="443728"/>
                </a:solidFill>
                <a:latin typeface="Crimson Pro Bold" pitchFamily="34" charset="0"/>
                <a:ea typeface="Crimson Pro Bold" pitchFamily="34" charset="-122"/>
                <a:cs typeface="Crimson Pro Bold" pitchFamily="34" charset="-120"/>
              </a:rPr>
              <a:t>Car Diagnostic Mobile App: Requirement Analysis</a:t>
            </a:r>
            <a:endParaRPr lang="en-US" sz="4450" dirty="0"/>
          </a:p>
        </p:txBody>
      </p:sp>
      <p:sp>
        <p:nvSpPr>
          <p:cNvPr id="4" name="Text 1"/>
          <p:cNvSpPr/>
          <p:nvPr/>
        </p:nvSpPr>
        <p:spPr>
          <a:xfrm>
            <a:off x="793790" y="3520440"/>
            <a:ext cx="7556421" cy="1814513"/>
          </a:xfrm>
          <a:prstGeom prst="rect">
            <a:avLst/>
          </a:prstGeom>
          <a:noFill/>
        </p:spPr>
        <p:txBody>
          <a:bodyPr wrap="square" lIns="0" tIns="0" rIns="0" bIns="0" rtlCol="0" anchor="t"/>
          <a:lstStyle/>
          <a:p>
            <a:pPr marL="0" indent="0" algn="l">
              <a:lnSpc>
                <a:spcPts val="2850"/>
              </a:lnSpc>
              <a:buNone/>
            </a:pPr>
            <a:r>
              <a:rPr lang="en-GB" altLang="en-US" sz="1750" dirty="0">
                <a:solidFill>
                  <a:srgbClr val="443728"/>
                </a:solidFill>
                <a:latin typeface="Open Sans" pitchFamily="34" charset="0"/>
                <a:ea typeface="Open Sans" pitchFamily="34" charset="-122"/>
                <a:cs typeface="Open Sans" pitchFamily="34" charset="-120"/>
              </a:rPr>
              <a:t>This is a</a:t>
            </a:r>
            <a:r>
              <a:rPr lang="en-US" sz="1750" dirty="0">
                <a:solidFill>
                  <a:srgbClr val="443728"/>
                </a:solidFill>
                <a:latin typeface="Open Sans" pitchFamily="34" charset="0"/>
                <a:ea typeface="Open Sans" pitchFamily="34" charset="-122"/>
                <a:cs typeface="Open Sans" pitchFamily="34" charset="-120"/>
              </a:rPr>
              <a:t> comprehensive analysis of requirements for a mobile application designed to help car owners diagnose vehicle issues using artificial intelligence. This presentation examines the completeness, clarity, technical feasibility, and dependency relationships of the gathered requirements.</a:t>
            </a:r>
            <a:endParaRPr lang="en-US" sz="1750" dirty="0"/>
          </a:p>
        </p:txBody>
      </p:sp>
      <p:sp>
        <p:nvSpPr>
          <p:cNvPr id="5" name="Text 2"/>
          <p:cNvSpPr/>
          <p:nvPr/>
        </p:nvSpPr>
        <p:spPr>
          <a:xfrm>
            <a:off x="793790" y="5611693"/>
            <a:ext cx="7556421" cy="1451610"/>
          </a:xfrm>
          <a:prstGeom prst="rect">
            <a:avLst/>
          </a:prstGeom>
          <a:noFill/>
        </p:spPr>
        <p:txBody>
          <a:bodyPr wrap="square" lIns="0" tIns="0" rIns="0" bIns="0" rtlCol="0" anchor="t"/>
          <a:lstStyle/>
          <a:p>
            <a:pPr marL="0" indent="0" algn="l">
              <a:lnSpc>
                <a:spcPts val="2850"/>
              </a:lnSpc>
              <a:buNone/>
            </a:pPr>
            <a:r>
              <a:rPr lang="en-US" sz="1750" dirty="0">
                <a:solidFill>
                  <a:srgbClr val="443728"/>
                </a:solidFill>
                <a:latin typeface="Open Sans" pitchFamily="34" charset="0"/>
                <a:ea typeface="Open Sans" pitchFamily="34" charset="-122"/>
                <a:cs typeface="Open Sans" pitchFamily="34" charset="-120"/>
              </a:rPr>
              <a:t>Our </a:t>
            </a:r>
            <a:r>
              <a:rPr lang="en-GB" altLang="en-US" sz="1750" dirty="0">
                <a:solidFill>
                  <a:srgbClr val="443728"/>
                </a:solidFill>
                <a:latin typeface="Open Sans" pitchFamily="34" charset="0"/>
                <a:ea typeface="Open Sans" pitchFamily="34" charset="-122"/>
                <a:cs typeface="Open Sans" pitchFamily="34" charset="-120"/>
              </a:rPr>
              <a:t>group</a:t>
            </a:r>
            <a:r>
              <a:rPr lang="en-US" sz="1750" dirty="0">
                <a:solidFill>
                  <a:srgbClr val="443728"/>
                </a:solidFill>
                <a:latin typeface="Open Sans" pitchFamily="34" charset="0"/>
                <a:ea typeface="Open Sans" pitchFamily="34" charset="-122"/>
                <a:cs typeface="Open Sans" pitchFamily="34" charset="-120"/>
              </a:rPr>
              <a:t> has conducted a thorough review of the initial requirements, identified inconsistencies and ambiguities, prioritized features based on importance and feasibility, and classified requirements into functional and non-functional categories.</a:t>
            </a:r>
            <a:endParaRPr lang="en-US" sz="1750" dirty="0"/>
          </a:p>
        </p:txBody>
      </p:sp>
      <p:sp>
        <p:nvSpPr>
          <p:cNvPr id="6" name="Shape 3"/>
          <p:cNvSpPr/>
          <p:nvPr/>
        </p:nvSpPr>
        <p:spPr>
          <a:xfrm>
            <a:off x="793790" y="6700361"/>
            <a:ext cx="362903" cy="362903"/>
          </a:xfrm>
          <a:prstGeom prst="roundRect">
            <a:avLst>
              <a:gd name="adj" fmla="val 25194296"/>
            </a:avLst>
          </a:prstGeom>
          <a:noFill/>
          <a:ln w="7620">
            <a:solidFill>
              <a:srgbClr val="FFFFFF"/>
            </a:solidFill>
            <a:prstDash val="solid"/>
          </a:ln>
        </p:spPr>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646390" y="629126"/>
            <a:ext cx="4787860" cy="577096"/>
          </a:xfrm>
          <a:prstGeom prst="rect">
            <a:avLst/>
          </a:prstGeom>
          <a:noFill/>
        </p:spPr>
        <p:txBody>
          <a:bodyPr wrap="none" lIns="0" tIns="0" rIns="0" bIns="0" rtlCol="0" anchor="t"/>
          <a:lstStyle/>
          <a:p>
            <a:pPr marL="0" indent="0" algn="l">
              <a:lnSpc>
                <a:spcPts val="4500"/>
              </a:lnSpc>
              <a:buNone/>
            </a:pPr>
            <a:r>
              <a:rPr lang="en-US" sz="3600" b="1" dirty="0">
                <a:solidFill>
                  <a:srgbClr val="443728"/>
                </a:solidFill>
                <a:latin typeface="Crimson Pro Bold" pitchFamily="34" charset="0"/>
                <a:ea typeface="Crimson Pro Bold" pitchFamily="34" charset="-122"/>
                <a:cs typeface="Crimson Pro Bold" pitchFamily="34" charset="-120"/>
              </a:rPr>
              <a:t>Conclusion &amp; Next Steps</a:t>
            </a:r>
            <a:endParaRPr lang="en-US" sz="3600" dirty="0"/>
          </a:p>
        </p:txBody>
      </p:sp>
      <p:pic>
        <p:nvPicPr>
          <p:cNvPr id="4" name="Image 1" descr="preencoded.png"/>
          <p:cNvPicPr>
            <a:picLocks noChangeAspect="1"/>
          </p:cNvPicPr>
          <p:nvPr/>
        </p:nvPicPr>
        <p:blipFill>
          <a:blip r:embed="rId2"/>
          <a:stretch>
            <a:fillRect/>
          </a:stretch>
        </p:blipFill>
        <p:spPr>
          <a:xfrm>
            <a:off x="646390" y="1483162"/>
            <a:ext cx="923449" cy="1108115"/>
          </a:xfrm>
          <a:prstGeom prst="rect">
            <a:avLst/>
          </a:prstGeom>
        </p:spPr>
      </p:pic>
      <p:sp>
        <p:nvSpPr>
          <p:cNvPr id="5" name="Text 1"/>
          <p:cNvSpPr/>
          <p:nvPr/>
        </p:nvSpPr>
        <p:spPr>
          <a:xfrm>
            <a:off x="1846778" y="1667828"/>
            <a:ext cx="2338864" cy="288488"/>
          </a:xfrm>
          <a:prstGeom prst="rect">
            <a:avLst/>
          </a:prstGeom>
          <a:noFill/>
        </p:spPr>
        <p:txBody>
          <a:bodyPr wrap="none" lIns="0" tIns="0" rIns="0" bIns="0" rtlCol="0" anchor="t"/>
          <a:lstStyle/>
          <a:p>
            <a:pPr marL="0" indent="0" algn="l">
              <a:lnSpc>
                <a:spcPts val="2250"/>
              </a:lnSpc>
              <a:buNone/>
            </a:pPr>
            <a:r>
              <a:rPr lang="en-US" sz="1800" b="1" dirty="0">
                <a:solidFill>
                  <a:srgbClr val="443728"/>
                </a:solidFill>
                <a:latin typeface="Crimson Pro Bold" pitchFamily="34" charset="0"/>
                <a:ea typeface="Crimson Pro Bold" pitchFamily="34" charset="-122"/>
                <a:cs typeface="Crimson Pro Bold" pitchFamily="34" charset="-120"/>
              </a:rPr>
              <a:t>Requirements Validated</a:t>
            </a:r>
            <a:endParaRPr lang="en-US" sz="1800" dirty="0"/>
          </a:p>
        </p:txBody>
      </p:sp>
      <p:sp>
        <p:nvSpPr>
          <p:cNvPr id="6" name="Text 2"/>
          <p:cNvSpPr/>
          <p:nvPr/>
        </p:nvSpPr>
        <p:spPr>
          <a:xfrm>
            <a:off x="1846778" y="2067044"/>
            <a:ext cx="6650831" cy="295394"/>
          </a:xfrm>
          <a:prstGeom prst="rect">
            <a:avLst/>
          </a:prstGeom>
          <a:noFill/>
        </p:spPr>
        <p:txBody>
          <a:bodyPr wrap="none" lIns="0" tIns="0" rIns="0" bIns="0" rtlCol="0" anchor="t"/>
          <a:lstStyle/>
          <a:p>
            <a:pPr marL="0" indent="0" algn="l">
              <a:lnSpc>
                <a:spcPts val="2300"/>
              </a:lnSpc>
              <a:buNone/>
            </a:pPr>
            <a:r>
              <a:rPr lang="en-US" sz="1450" dirty="0">
                <a:solidFill>
                  <a:srgbClr val="443728"/>
                </a:solidFill>
                <a:latin typeface="Open Sans" pitchFamily="34" charset="0"/>
                <a:ea typeface="Open Sans" pitchFamily="34" charset="-122"/>
                <a:cs typeface="Open Sans" pitchFamily="34" charset="-120"/>
              </a:rPr>
              <a:t>Stakeholder verification confirms alignment with user needs</a:t>
            </a:r>
            <a:endParaRPr lang="en-US" sz="1450" dirty="0"/>
          </a:p>
        </p:txBody>
      </p:sp>
      <p:pic>
        <p:nvPicPr>
          <p:cNvPr id="7" name="Image 2" descr="preencoded.png"/>
          <p:cNvPicPr>
            <a:picLocks noChangeAspect="1"/>
          </p:cNvPicPr>
          <p:nvPr/>
        </p:nvPicPr>
        <p:blipFill>
          <a:blip r:embed="rId3"/>
          <a:stretch>
            <a:fillRect/>
          </a:stretch>
        </p:blipFill>
        <p:spPr>
          <a:xfrm>
            <a:off x="646390" y="2591276"/>
            <a:ext cx="923449" cy="1108115"/>
          </a:xfrm>
          <a:prstGeom prst="rect">
            <a:avLst/>
          </a:prstGeom>
        </p:spPr>
      </p:pic>
      <p:sp>
        <p:nvSpPr>
          <p:cNvPr id="8" name="Text 3"/>
          <p:cNvSpPr/>
          <p:nvPr/>
        </p:nvSpPr>
        <p:spPr>
          <a:xfrm>
            <a:off x="1846778" y="2775942"/>
            <a:ext cx="2308741" cy="288488"/>
          </a:xfrm>
          <a:prstGeom prst="rect">
            <a:avLst/>
          </a:prstGeom>
          <a:noFill/>
        </p:spPr>
        <p:txBody>
          <a:bodyPr wrap="none" lIns="0" tIns="0" rIns="0" bIns="0" rtlCol="0" anchor="t"/>
          <a:lstStyle/>
          <a:p>
            <a:pPr marL="0" indent="0" algn="l">
              <a:lnSpc>
                <a:spcPts val="2250"/>
              </a:lnSpc>
              <a:buNone/>
            </a:pPr>
            <a:r>
              <a:rPr lang="en-US" sz="1800" b="1" dirty="0">
                <a:solidFill>
                  <a:srgbClr val="443728"/>
                </a:solidFill>
                <a:latin typeface="Crimson Pro Bold" pitchFamily="34" charset="0"/>
                <a:ea typeface="Crimson Pro Bold" pitchFamily="34" charset="-122"/>
                <a:cs typeface="Crimson Pro Bold" pitchFamily="34" charset="-120"/>
              </a:rPr>
              <a:t>Begin Development</a:t>
            </a:r>
            <a:endParaRPr lang="en-US" sz="1800" dirty="0"/>
          </a:p>
        </p:txBody>
      </p:sp>
      <p:sp>
        <p:nvSpPr>
          <p:cNvPr id="9" name="Text 4"/>
          <p:cNvSpPr/>
          <p:nvPr/>
        </p:nvSpPr>
        <p:spPr>
          <a:xfrm>
            <a:off x="1846778" y="3175159"/>
            <a:ext cx="6650831" cy="295394"/>
          </a:xfrm>
          <a:prstGeom prst="rect">
            <a:avLst/>
          </a:prstGeom>
          <a:noFill/>
        </p:spPr>
        <p:txBody>
          <a:bodyPr wrap="none" lIns="0" tIns="0" rIns="0" bIns="0" rtlCol="0" anchor="t"/>
          <a:lstStyle/>
          <a:p>
            <a:pPr marL="0" indent="0" algn="l">
              <a:lnSpc>
                <a:spcPts val="2300"/>
              </a:lnSpc>
              <a:buNone/>
            </a:pPr>
            <a:r>
              <a:rPr lang="en-US" sz="1450" dirty="0">
                <a:solidFill>
                  <a:srgbClr val="443728"/>
                </a:solidFill>
                <a:latin typeface="Open Sans" pitchFamily="34" charset="0"/>
                <a:ea typeface="Open Sans" pitchFamily="34" charset="-122"/>
                <a:cs typeface="Open Sans" pitchFamily="34" charset="-120"/>
              </a:rPr>
              <a:t>Start with high-priority features using validated requirements</a:t>
            </a:r>
            <a:endParaRPr lang="en-US" sz="1450" dirty="0"/>
          </a:p>
        </p:txBody>
      </p:sp>
      <p:pic>
        <p:nvPicPr>
          <p:cNvPr id="10" name="Image 3" descr="preencoded.png"/>
          <p:cNvPicPr>
            <a:picLocks noChangeAspect="1"/>
          </p:cNvPicPr>
          <p:nvPr/>
        </p:nvPicPr>
        <p:blipFill>
          <a:blip r:embed="rId4"/>
          <a:stretch>
            <a:fillRect/>
          </a:stretch>
        </p:blipFill>
        <p:spPr>
          <a:xfrm>
            <a:off x="646390" y="3699391"/>
            <a:ext cx="923449" cy="1108115"/>
          </a:xfrm>
          <a:prstGeom prst="rect">
            <a:avLst/>
          </a:prstGeom>
        </p:spPr>
      </p:pic>
      <p:sp>
        <p:nvSpPr>
          <p:cNvPr id="11" name="Text 5"/>
          <p:cNvSpPr/>
          <p:nvPr/>
        </p:nvSpPr>
        <p:spPr>
          <a:xfrm>
            <a:off x="1846778" y="3884057"/>
            <a:ext cx="2308741" cy="288488"/>
          </a:xfrm>
          <a:prstGeom prst="rect">
            <a:avLst/>
          </a:prstGeom>
          <a:noFill/>
        </p:spPr>
        <p:txBody>
          <a:bodyPr wrap="none" lIns="0" tIns="0" rIns="0" bIns="0" rtlCol="0" anchor="t"/>
          <a:lstStyle/>
          <a:p>
            <a:pPr marL="0" indent="0" algn="l">
              <a:lnSpc>
                <a:spcPts val="2250"/>
              </a:lnSpc>
              <a:buNone/>
            </a:pPr>
            <a:r>
              <a:rPr lang="en-US" sz="1800" b="1" dirty="0">
                <a:solidFill>
                  <a:srgbClr val="443728"/>
                </a:solidFill>
                <a:latin typeface="Crimson Pro Bold" pitchFamily="34" charset="0"/>
                <a:ea typeface="Crimson Pro Bold" pitchFamily="34" charset="-122"/>
                <a:cs typeface="Crimson Pro Bold" pitchFamily="34" charset="-120"/>
              </a:rPr>
              <a:t>Iterative Testing</a:t>
            </a:r>
            <a:endParaRPr lang="en-US" sz="1800" dirty="0"/>
          </a:p>
        </p:txBody>
      </p:sp>
      <p:sp>
        <p:nvSpPr>
          <p:cNvPr id="12" name="Text 6"/>
          <p:cNvSpPr/>
          <p:nvPr/>
        </p:nvSpPr>
        <p:spPr>
          <a:xfrm>
            <a:off x="1846778" y="4283273"/>
            <a:ext cx="6650831" cy="295394"/>
          </a:xfrm>
          <a:prstGeom prst="rect">
            <a:avLst/>
          </a:prstGeom>
          <a:noFill/>
        </p:spPr>
        <p:txBody>
          <a:bodyPr wrap="none" lIns="0" tIns="0" rIns="0" bIns="0" rtlCol="0" anchor="t"/>
          <a:lstStyle/>
          <a:p>
            <a:pPr marL="0" indent="0" algn="l">
              <a:lnSpc>
                <a:spcPts val="2300"/>
              </a:lnSpc>
              <a:buNone/>
            </a:pPr>
            <a:r>
              <a:rPr lang="en-US" sz="1450" dirty="0">
                <a:solidFill>
                  <a:srgbClr val="443728"/>
                </a:solidFill>
                <a:latin typeface="Open Sans" pitchFamily="34" charset="0"/>
                <a:ea typeface="Open Sans" pitchFamily="34" charset="-122"/>
                <a:cs typeface="Open Sans" pitchFamily="34" charset="-120"/>
              </a:rPr>
              <a:t>Continuous validation with stakeholders throughout development</a:t>
            </a:r>
            <a:endParaRPr lang="en-US" sz="1450" dirty="0"/>
          </a:p>
        </p:txBody>
      </p:sp>
      <p:pic>
        <p:nvPicPr>
          <p:cNvPr id="13" name="Image 4" descr="preencoded.png"/>
          <p:cNvPicPr>
            <a:picLocks noChangeAspect="1"/>
          </p:cNvPicPr>
          <p:nvPr/>
        </p:nvPicPr>
        <p:blipFill>
          <a:blip r:embed="rId5"/>
          <a:stretch>
            <a:fillRect/>
          </a:stretch>
        </p:blipFill>
        <p:spPr>
          <a:xfrm>
            <a:off x="646390" y="4807506"/>
            <a:ext cx="923449" cy="1108115"/>
          </a:xfrm>
          <a:prstGeom prst="rect">
            <a:avLst/>
          </a:prstGeom>
        </p:spPr>
      </p:pic>
      <p:sp>
        <p:nvSpPr>
          <p:cNvPr id="14" name="Text 7"/>
          <p:cNvSpPr/>
          <p:nvPr/>
        </p:nvSpPr>
        <p:spPr>
          <a:xfrm>
            <a:off x="1846778" y="4992172"/>
            <a:ext cx="2308741" cy="288488"/>
          </a:xfrm>
          <a:prstGeom prst="rect">
            <a:avLst/>
          </a:prstGeom>
          <a:noFill/>
        </p:spPr>
        <p:txBody>
          <a:bodyPr wrap="none" lIns="0" tIns="0" rIns="0" bIns="0" rtlCol="0" anchor="t"/>
          <a:lstStyle/>
          <a:p>
            <a:pPr marL="0" indent="0" algn="l">
              <a:lnSpc>
                <a:spcPts val="2250"/>
              </a:lnSpc>
              <a:buNone/>
            </a:pPr>
            <a:r>
              <a:rPr lang="en-US" sz="1800" b="1" dirty="0">
                <a:solidFill>
                  <a:srgbClr val="443728"/>
                </a:solidFill>
                <a:latin typeface="Crimson Pro Bold" pitchFamily="34" charset="0"/>
                <a:ea typeface="Crimson Pro Bold" pitchFamily="34" charset="-122"/>
                <a:cs typeface="Crimson Pro Bold" pitchFamily="34" charset="-120"/>
              </a:rPr>
              <a:t>Launch &amp; Improve</a:t>
            </a:r>
            <a:endParaRPr lang="en-US" sz="1800" dirty="0"/>
          </a:p>
        </p:txBody>
      </p:sp>
      <p:sp>
        <p:nvSpPr>
          <p:cNvPr id="15" name="Text 8"/>
          <p:cNvSpPr/>
          <p:nvPr/>
        </p:nvSpPr>
        <p:spPr>
          <a:xfrm>
            <a:off x="1846778" y="5391388"/>
            <a:ext cx="6650831" cy="295394"/>
          </a:xfrm>
          <a:prstGeom prst="rect">
            <a:avLst/>
          </a:prstGeom>
          <a:noFill/>
        </p:spPr>
        <p:txBody>
          <a:bodyPr wrap="none" lIns="0" tIns="0" rIns="0" bIns="0" rtlCol="0" anchor="t"/>
          <a:lstStyle/>
          <a:p>
            <a:pPr marL="0" indent="0" algn="l">
              <a:lnSpc>
                <a:spcPts val="2300"/>
              </a:lnSpc>
              <a:buNone/>
            </a:pPr>
            <a:r>
              <a:rPr lang="en-US" sz="1450" dirty="0">
                <a:solidFill>
                  <a:srgbClr val="443728"/>
                </a:solidFill>
                <a:latin typeface="Open Sans" pitchFamily="34" charset="0"/>
                <a:ea typeface="Open Sans" pitchFamily="34" charset="-122"/>
                <a:cs typeface="Open Sans" pitchFamily="34" charset="-120"/>
              </a:rPr>
              <a:t>Release MVP and incorporate user feedback for enhancements</a:t>
            </a:r>
            <a:endParaRPr lang="en-US" sz="1450" dirty="0"/>
          </a:p>
        </p:txBody>
      </p:sp>
      <p:sp>
        <p:nvSpPr>
          <p:cNvPr id="16" name="Text 9"/>
          <p:cNvSpPr/>
          <p:nvPr/>
        </p:nvSpPr>
        <p:spPr>
          <a:xfrm>
            <a:off x="646390" y="6123384"/>
            <a:ext cx="7851219" cy="1476970"/>
          </a:xfrm>
          <a:prstGeom prst="rect">
            <a:avLst/>
          </a:prstGeom>
          <a:noFill/>
        </p:spPr>
        <p:txBody>
          <a:bodyPr wrap="square" lIns="0" tIns="0" rIns="0" bIns="0" rtlCol="0" anchor="t"/>
          <a:lstStyle/>
          <a:p>
            <a:pPr marL="0" indent="0" algn="l">
              <a:lnSpc>
                <a:spcPts val="2300"/>
              </a:lnSpc>
              <a:buNone/>
            </a:pPr>
            <a:r>
              <a:rPr lang="en-US" sz="1450" dirty="0">
                <a:solidFill>
                  <a:srgbClr val="443728"/>
                </a:solidFill>
                <a:latin typeface="Open Sans" pitchFamily="34" charset="0"/>
                <a:ea typeface="Open Sans" pitchFamily="34" charset="-122"/>
                <a:cs typeface="Open Sans" pitchFamily="34" charset="-120"/>
              </a:rPr>
              <a:t>Our comprehensive requirements analysis provides a solid foundation for developing a mobile application that helps car owners diagnose vehicle issues using AI. By addressing the identified inconsistencies and ambiguities, prioritizing features appropriately, and classifying requirements into functional and non-functional categories, we've created a clear roadmap for successful implementation.</a:t>
            </a:r>
            <a:endParaRPr lang="en-US" sz="14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659725" y="812483"/>
            <a:ext cx="7252454" cy="589002"/>
          </a:xfrm>
          <a:prstGeom prst="rect">
            <a:avLst/>
          </a:prstGeom>
          <a:noFill/>
        </p:spPr>
        <p:txBody>
          <a:bodyPr wrap="none" lIns="0" tIns="0" rIns="0" bIns="0" rtlCol="0" anchor="t"/>
          <a:lstStyle/>
          <a:p>
            <a:pPr marL="0" indent="0" algn="l">
              <a:lnSpc>
                <a:spcPts val="4600"/>
              </a:lnSpc>
              <a:buNone/>
            </a:pPr>
            <a:r>
              <a:rPr lang="en-US" sz="3700" b="1" dirty="0">
                <a:solidFill>
                  <a:srgbClr val="443728"/>
                </a:solidFill>
                <a:latin typeface="Crimson Pro Bold" pitchFamily="34" charset="0"/>
                <a:ea typeface="Crimson Pro Bold" pitchFamily="34" charset="-122"/>
                <a:cs typeface="Crimson Pro Bold" pitchFamily="34" charset="-120"/>
              </a:rPr>
              <a:t>Requirement Completeness Analysis</a:t>
            </a:r>
            <a:endParaRPr lang="en-US" sz="3700" dirty="0"/>
          </a:p>
        </p:txBody>
      </p:sp>
      <p:sp>
        <p:nvSpPr>
          <p:cNvPr id="4" name="Shape 1"/>
          <p:cNvSpPr/>
          <p:nvPr/>
        </p:nvSpPr>
        <p:spPr>
          <a:xfrm>
            <a:off x="659725" y="1684139"/>
            <a:ext cx="424101" cy="424101"/>
          </a:xfrm>
          <a:prstGeom prst="roundRect">
            <a:avLst>
              <a:gd name="adj" fmla="val 18667"/>
            </a:avLst>
          </a:prstGeom>
          <a:solidFill>
            <a:srgbClr val="EBE2E0"/>
          </a:solidFill>
          <a:ln w="7620">
            <a:solidFill>
              <a:srgbClr val="D1C8C6"/>
            </a:solidFill>
            <a:prstDash val="solid"/>
          </a:ln>
        </p:spPr>
      </p:sp>
      <p:pic>
        <p:nvPicPr>
          <p:cNvPr id="5" name="Image 1" descr="preencoded.png"/>
          <p:cNvPicPr>
            <a:picLocks noChangeAspect="1"/>
          </p:cNvPicPr>
          <p:nvPr/>
        </p:nvPicPr>
        <p:blipFill>
          <a:blip r:embed="rId2"/>
          <a:stretch>
            <a:fillRect/>
          </a:stretch>
        </p:blipFill>
        <p:spPr>
          <a:xfrm>
            <a:off x="730448" y="1719501"/>
            <a:ext cx="282654" cy="353378"/>
          </a:xfrm>
          <a:prstGeom prst="rect">
            <a:avLst/>
          </a:prstGeom>
        </p:spPr>
      </p:pic>
      <p:sp>
        <p:nvSpPr>
          <p:cNvPr id="6" name="Text 2"/>
          <p:cNvSpPr/>
          <p:nvPr/>
        </p:nvSpPr>
        <p:spPr>
          <a:xfrm>
            <a:off x="1272302" y="1748909"/>
            <a:ext cx="3418523" cy="294442"/>
          </a:xfrm>
          <a:prstGeom prst="rect">
            <a:avLst/>
          </a:prstGeom>
          <a:noFill/>
        </p:spPr>
        <p:txBody>
          <a:bodyPr wrap="none" lIns="0" tIns="0" rIns="0" bIns="0" rtlCol="0" anchor="t"/>
          <a:lstStyle/>
          <a:p>
            <a:pPr marL="0" indent="0" algn="l">
              <a:lnSpc>
                <a:spcPts val="2300"/>
              </a:lnSpc>
              <a:buNone/>
            </a:pPr>
            <a:r>
              <a:rPr lang="en-US" sz="1850" b="1" dirty="0">
                <a:solidFill>
                  <a:srgbClr val="443728"/>
                </a:solidFill>
                <a:latin typeface="Crimson Pro Bold" pitchFamily="34" charset="0"/>
                <a:ea typeface="Crimson Pro Bold" pitchFamily="34" charset="-122"/>
                <a:cs typeface="Crimson Pro Bold" pitchFamily="34" charset="-120"/>
              </a:rPr>
              <a:t>Comprehensive Stakeholder Input</a:t>
            </a:r>
            <a:endParaRPr lang="en-US" sz="1850" dirty="0"/>
          </a:p>
        </p:txBody>
      </p:sp>
      <p:sp>
        <p:nvSpPr>
          <p:cNvPr id="7" name="Text 3"/>
          <p:cNvSpPr/>
          <p:nvPr/>
        </p:nvSpPr>
        <p:spPr>
          <a:xfrm>
            <a:off x="1272302" y="2156341"/>
            <a:ext cx="7211973" cy="904399"/>
          </a:xfrm>
          <a:prstGeom prst="rect">
            <a:avLst/>
          </a:prstGeom>
          <a:noFill/>
        </p:spPr>
        <p:txBody>
          <a:bodyPr wrap="square" lIns="0" tIns="0" rIns="0" bIns="0" rtlCol="0" anchor="t"/>
          <a:lstStyle/>
          <a:p>
            <a:pPr marL="0" indent="0" algn="l">
              <a:lnSpc>
                <a:spcPts val="2350"/>
              </a:lnSpc>
              <a:buNone/>
            </a:pPr>
            <a:r>
              <a:rPr lang="en-US" sz="1450" dirty="0">
                <a:solidFill>
                  <a:srgbClr val="443728"/>
                </a:solidFill>
                <a:latin typeface="Open Sans" pitchFamily="34" charset="0"/>
                <a:ea typeface="Open Sans" pitchFamily="34" charset="-122"/>
                <a:cs typeface="Open Sans" pitchFamily="34" charset="-120"/>
              </a:rPr>
              <a:t>Requirements gathered from multiple stakeholders including car owners, drivers, mechanics, and lecturers using surveys, interviews, brainstorming, and reverse engineering.</a:t>
            </a:r>
            <a:endParaRPr lang="en-US" sz="1450" dirty="0"/>
          </a:p>
        </p:txBody>
      </p:sp>
      <p:sp>
        <p:nvSpPr>
          <p:cNvPr id="8" name="Shape 4"/>
          <p:cNvSpPr/>
          <p:nvPr/>
        </p:nvSpPr>
        <p:spPr>
          <a:xfrm>
            <a:off x="659725" y="3437692"/>
            <a:ext cx="424101" cy="424101"/>
          </a:xfrm>
          <a:prstGeom prst="roundRect">
            <a:avLst>
              <a:gd name="adj" fmla="val 18667"/>
            </a:avLst>
          </a:prstGeom>
          <a:solidFill>
            <a:srgbClr val="EBE2E0"/>
          </a:solidFill>
          <a:ln w="7620">
            <a:solidFill>
              <a:srgbClr val="D1C8C6"/>
            </a:solidFill>
            <a:prstDash val="solid"/>
          </a:ln>
        </p:spPr>
      </p:sp>
      <p:pic>
        <p:nvPicPr>
          <p:cNvPr id="9" name="Image 2" descr="preencoded.png"/>
          <p:cNvPicPr>
            <a:picLocks noChangeAspect="1"/>
          </p:cNvPicPr>
          <p:nvPr/>
        </p:nvPicPr>
        <p:blipFill>
          <a:blip r:embed="rId3"/>
          <a:stretch>
            <a:fillRect/>
          </a:stretch>
        </p:blipFill>
        <p:spPr>
          <a:xfrm>
            <a:off x="730448" y="3473053"/>
            <a:ext cx="282654" cy="353378"/>
          </a:xfrm>
          <a:prstGeom prst="rect">
            <a:avLst/>
          </a:prstGeom>
        </p:spPr>
      </p:pic>
      <p:sp>
        <p:nvSpPr>
          <p:cNvPr id="10" name="Text 5"/>
          <p:cNvSpPr/>
          <p:nvPr/>
        </p:nvSpPr>
        <p:spPr>
          <a:xfrm>
            <a:off x="1272302" y="3502462"/>
            <a:ext cx="3909060" cy="294442"/>
          </a:xfrm>
          <a:prstGeom prst="rect">
            <a:avLst/>
          </a:prstGeom>
          <a:noFill/>
        </p:spPr>
        <p:txBody>
          <a:bodyPr wrap="none" lIns="0" tIns="0" rIns="0" bIns="0" rtlCol="0" anchor="t"/>
          <a:lstStyle/>
          <a:p>
            <a:pPr marL="0" indent="0" algn="l">
              <a:lnSpc>
                <a:spcPts val="2300"/>
              </a:lnSpc>
              <a:buNone/>
            </a:pPr>
            <a:r>
              <a:rPr lang="en-US" sz="1850" b="1" dirty="0">
                <a:solidFill>
                  <a:srgbClr val="443728"/>
                </a:solidFill>
                <a:latin typeface="Crimson Pro Bold" pitchFamily="34" charset="0"/>
                <a:ea typeface="Crimson Pro Bold" pitchFamily="34" charset="-122"/>
                <a:cs typeface="Crimson Pro Bold" pitchFamily="34" charset="-120"/>
              </a:rPr>
              <a:t>Functional &amp; Non-Functional Coverage</a:t>
            </a:r>
            <a:endParaRPr lang="en-US" sz="1850" dirty="0"/>
          </a:p>
        </p:txBody>
      </p:sp>
      <p:sp>
        <p:nvSpPr>
          <p:cNvPr id="11" name="Text 6"/>
          <p:cNvSpPr/>
          <p:nvPr/>
        </p:nvSpPr>
        <p:spPr>
          <a:xfrm>
            <a:off x="1272302" y="3909893"/>
            <a:ext cx="7211973" cy="602933"/>
          </a:xfrm>
          <a:prstGeom prst="rect">
            <a:avLst/>
          </a:prstGeom>
          <a:noFill/>
        </p:spPr>
        <p:txBody>
          <a:bodyPr wrap="square" lIns="0" tIns="0" rIns="0" bIns="0" rtlCol="0" anchor="t"/>
          <a:lstStyle/>
          <a:p>
            <a:pPr marL="0" indent="0" algn="l">
              <a:lnSpc>
                <a:spcPts val="2350"/>
              </a:lnSpc>
              <a:buNone/>
            </a:pPr>
            <a:r>
              <a:rPr lang="en-US" sz="1450" dirty="0">
                <a:solidFill>
                  <a:srgbClr val="443728"/>
                </a:solidFill>
                <a:latin typeface="Open Sans" pitchFamily="34" charset="0"/>
                <a:ea typeface="Open Sans" pitchFamily="34" charset="-122"/>
                <a:cs typeface="Open Sans" pitchFamily="34" charset="-120"/>
              </a:rPr>
              <a:t>Both functional requirements (app features) and non-functional requirements (usability, performance) are well-documented.</a:t>
            </a:r>
            <a:endParaRPr lang="en-US" sz="1450" dirty="0"/>
          </a:p>
        </p:txBody>
      </p:sp>
      <p:sp>
        <p:nvSpPr>
          <p:cNvPr id="12" name="Shape 7"/>
          <p:cNvSpPr/>
          <p:nvPr/>
        </p:nvSpPr>
        <p:spPr>
          <a:xfrm>
            <a:off x="659725" y="4889778"/>
            <a:ext cx="424101" cy="424101"/>
          </a:xfrm>
          <a:prstGeom prst="roundRect">
            <a:avLst>
              <a:gd name="adj" fmla="val 18667"/>
            </a:avLst>
          </a:prstGeom>
          <a:solidFill>
            <a:srgbClr val="EBE2E0"/>
          </a:solidFill>
          <a:ln w="7620">
            <a:solidFill>
              <a:srgbClr val="D1C8C6"/>
            </a:solidFill>
            <a:prstDash val="solid"/>
          </a:ln>
        </p:spPr>
      </p:sp>
      <p:pic>
        <p:nvPicPr>
          <p:cNvPr id="13" name="Image 3" descr="preencoded.png"/>
          <p:cNvPicPr>
            <a:picLocks noChangeAspect="1"/>
          </p:cNvPicPr>
          <p:nvPr/>
        </p:nvPicPr>
        <p:blipFill>
          <a:blip r:embed="rId4"/>
          <a:stretch>
            <a:fillRect/>
          </a:stretch>
        </p:blipFill>
        <p:spPr>
          <a:xfrm>
            <a:off x="730448" y="4925139"/>
            <a:ext cx="282654" cy="353378"/>
          </a:xfrm>
          <a:prstGeom prst="rect">
            <a:avLst/>
          </a:prstGeom>
        </p:spPr>
      </p:pic>
      <p:sp>
        <p:nvSpPr>
          <p:cNvPr id="14" name="Text 8"/>
          <p:cNvSpPr/>
          <p:nvPr/>
        </p:nvSpPr>
        <p:spPr>
          <a:xfrm>
            <a:off x="1272302" y="4954548"/>
            <a:ext cx="2356128" cy="294442"/>
          </a:xfrm>
          <a:prstGeom prst="rect">
            <a:avLst/>
          </a:prstGeom>
          <a:noFill/>
        </p:spPr>
        <p:txBody>
          <a:bodyPr wrap="none" lIns="0" tIns="0" rIns="0" bIns="0" rtlCol="0" anchor="t"/>
          <a:lstStyle/>
          <a:p>
            <a:pPr marL="0" indent="0" algn="l">
              <a:lnSpc>
                <a:spcPts val="2300"/>
              </a:lnSpc>
              <a:buNone/>
            </a:pPr>
            <a:r>
              <a:rPr lang="en-US" sz="1850" b="1" dirty="0">
                <a:solidFill>
                  <a:srgbClr val="443728"/>
                </a:solidFill>
                <a:latin typeface="Crimson Pro Bold" pitchFamily="34" charset="0"/>
                <a:ea typeface="Crimson Pro Bold" pitchFamily="34" charset="-122"/>
                <a:cs typeface="Crimson Pro Bold" pitchFamily="34" charset="-120"/>
              </a:rPr>
              <a:t>Data Requirements</a:t>
            </a:r>
            <a:endParaRPr lang="en-US" sz="1850" dirty="0"/>
          </a:p>
        </p:txBody>
      </p:sp>
      <p:sp>
        <p:nvSpPr>
          <p:cNvPr id="15" name="Text 9"/>
          <p:cNvSpPr/>
          <p:nvPr/>
        </p:nvSpPr>
        <p:spPr>
          <a:xfrm>
            <a:off x="1272302" y="5361980"/>
            <a:ext cx="7211973" cy="602933"/>
          </a:xfrm>
          <a:prstGeom prst="rect">
            <a:avLst/>
          </a:prstGeom>
          <a:noFill/>
        </p:spPr>
        <p:txBody>
          <a:bodyPr wrap="square" lIns="0" tIns="0" rIns="0" bIns="0" rtlCol="0" anchor="t"/>
          <a:lstStyle/>
          <a:p>
            <a:pPr marL="0" indent="0" algn="l">
              <a:lnSpc>
                <a:spcPts val="2350"/>
              </a:lnSpc>
              <a:buNone/>
            </a:pPr>
            <a:r>
              <a:rPr lang="en-US" sz="1450" dirty="0">
                <a:solidFill>
                  <a:srgbClr val="443728"/>
                </a:solidFill>
                <a:latin typeface="Open Sans" pitchFamily="34" charset="0"/>
                <a:ea typeface="Open Sans" pitchFamily="34" charset="-122"/>
                <a:cs typeface="Open Sans" pitchFamily="34" charset="-120"/>
              </a:rPr>
              <a:t>Data requirements and cleaning processes are addressed, which is crucial for the AI-driven aspects of the application.</a:t>
            </a:r>
            <a:endParaRPr lang="en-US" sz="1450" dirty="0"/>
          </a:p>
        </p:txBody>
      </p:sp>
      <p:sp>
        <p:nvSpPr>
          <p:cNvPr id="16" name="Shape 10"/>
          <p:cNvSpPr/>
          <p:nvPr/>
        </p:nvSpPr>
        <p:spPr>
          <a:xfrm>
            <a:off x="659725" y="6341864"/>
            <a:ext cx="424101" cy="424101"/>
          </a:xfrm>
          <a:prstGeom prst="roundRect">
            <a:avLst>
              <a:gd name="adj" fmla="val 18667"/>
            </a:avLst>
          </a:prstGeom>
          <a:solidFill>
            <a:srgbClr val="EBE2E0"/>
          </a:solidFill>
          <a:ln w="7620">
            <a:solidFill>
              <a:srgbClr val="D1C8C6"/>
            </a:solidFill>
            <a:prstDash val="solid"/>
          </a:ln>
        </p:spPr>
      </p:sp>
      <p:pic>
        <p:nvPicPr>
          <p:cNvPr id="17" name="Image 4" descr="preencoded.png"/>
          <p:cNvPicPr>
            <a:picLocks noChangeAspect="1"/>
          </p:cNvPicPr>
          <p:nvPr/>
        </p:nvPicPr>
        <p:blipFill>
          <a:blip r:embed="rId5"/>
          <a:stretch>
            <a:fillRect/>
          </a:stretch>
        </p:blipFill>
        <p:spPr>
          <a:xfrm>
            <a:off x="730448" y="6377226"/>
            <a:ext cx="282654" cy="353378"/>
          </a:xfrm>
          <a:prstGeom prst="rect">
            <a:avLst/>
          </a:prstGeom>
        </p:spPr>
      </p:pic>
      <p:sp>
        <p:nvSpPr>
          <p:cNvPr id="18" name="Text 11"/>
          <p:cNvSpPr/>
          <p:nvPr/>
        </p:nvSpPr>
        <p:spPr>
          <a:xfrm>
            <a:off x="1272302" y="6406634"/>
            <a:ext cx="2356128" cy="294442"/>
          </a:xfrm>
          <a:prstGeom prst="rect">
            <a:avLst/>
          </a:prstGeom>
          <a:noFill/>
        </p:spPr>
        <p:txBody>
          <a:bodyPr wrap="none" lIns="0" tIns="0" rIns="0" bIns="0" rtlCol="0" anchor="t"/>
          <a:lstStyle/>
          <a:p>
            <a:pPr marL="0" indent="0" algn="l">
              <a:lnSpc>
                <a:spcPts val="2300"/>
              </a:lnSpc>
              <a:buNone/>
            </a:pPr>
            <a:r>
              <a:rPr lang="en-US" sz="1850" b="1" dirty="0">
                <a:solidFill>
                  <a:srgbClr val="443728"/>
                </a:solidFill>
                <a:latin typeface="Crimson Pro Bold" pitchFamily="34" charset="0"/>
                <a:ea typeface="Crimson Pro Bold" pitchFamily="34" charset="-122"/>
                <a:cs typeface="Crimson Pro Bold" pitchFamily="34" charset="-120"/>
              </a:rPr>
              <a:t>Areas for Improvement</a:t>
            </a:r>
            <a:endParaRPr lang="en-US" sz="1850" dirty="0"/>
          </a:p>
        </p:txBody>
      </p:sp>
      <p:sp>
        <p:nvSpPr>
          <p:cNvPr id="19" name="Text 12"/>
          <p:cNvSpPr/>
          <p:nvPr/>
        </p:nvSpPr>
        <p:spPr>
          <a:xfrm>
            <a:off x="1272302" y="6814066"/>
            <a:ext cx="7211973" cy="602933"/>
          </a:xfrm>
          <a:prstGeom prst="rect">
            <a:avLst/>
          </a:prstGeom>
          <a:noFill/>
        </p:spPr>
        <p:txBody>
          <a:bodyPr wrap="square" lIns="0" tIns="0" rIns="0" bIns="0" rtlCol="0" anchor="t"/>
          <a:lstStyle/>
          <a:p>
            <a:pPr marL="0" indent="0" algn="l">
              <a:lnSpc>
                <a:spcPts val="2350"/>
              </a:lnSpc>
              <a:buNone/>
            </a:pPr>
            <a:r>
              <a:rPr lang="en-US" sz="1450" dirty="0">
                <a:solidFill>
                  <a:srgbClr val="443728"/>
                </a:solidFill>
                <a:latin typeface="Open Sans" pitchFamily="34" charset="0"/>
                <a:ea typeface="Open Sans" pitchFamily="34" charset="-122"/>
                <a:cs typeface="Open Sans" pitchFamily="34" charset="-120"/>
              </a:rPr>
              <a:t>More detailed specifications needed for certain requirements, such as an exhaustive list of car faults to be diagnosed.</a:t>
            </a:r>
            <a:endParaRPr lang="en-US" sz="14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1712119"/>
            <a:ext cx="7240072" cy="708779"/>
          </a:xfrm>
          <a:prstGeom prst="rect">
            <a:avLst/>
          </a:prstGeom>
          <a:noFill/>
        </p:spPr>
        <p:txBody>
          <a:bodyPr wrap="none" lIns="0" tIns="0" rIns="0" bIns="0" rtlCol="0" anchor="t"/>
          <a:lstStyle/>
          <a:p>
            <a:pPr marL="0" indent="0" algn="l">
              <a:lnSpc>
                <a:spcPts val="5550"/>
              </a:lnSpc>
              <a:buNone/>
            </a:pPr>
            <a:r>
              <a:rPr lang="en-US" sz="4450" b="1" dirty="0">
                <a:solidFill>
                  <a:srgbClr val="443728"/>
                </a:solidFill>
                <a:latin typeface="Crimson Pro Bold" pitchFamily="34" charset="0"/>
                <a:ea typeface="Crimson Pro Bold" pitchFamily="34" charset="-122"/>
                <a:cs typeface="Crimson Pro Bold" pitchFamily="34" charset="-120"/>
              </a:rPr>
              <a:t>Clarity &amp; Technical Feasibility</a:t>
            </a:r>
            <a:endParaRPr lang="en-US" sz="4450" dirty="0"/>
          </a:p>
        </p:txBody>
      </p:sp>
      <p:sp>
        <p:nvSpPr>
          <p:cNvPr id="3" name="Text 1"/>
          <p:cNvSpPr/>
          <p:nvPr/>
        </p:nvSpPr>
        <p:spPr>
          <a:xfrm>
            <a:off x="793790" y="2987873"/>
            <a:ext cx="2835235" cy="354330"/>
          </a:xfrm>
          <a:prstGeom prst="rect">
            <a:avLst/>
          </a:prstGeom>
          <a:noFill/>
        </p:spPr>
        <p:txBody>
          <a:bodyPr wrap="none" lIns="0" tIns="0" rIns="0" bIns="0" rtlCol="0" anchor="t"/>
          <a:lstStyle/>
          <a:p>
            <a:pPr marL="0" indent="0" algn="l">
              <a:lnSpc>
                <a:spcPts val="2750"/>
              </a:lnSpc>
              <a:buNone/>
            </a:pPr>
            <a:r>
              <a:rPr lang="en-US" sz="2200" b="1" dirty="0">
                <a:solidFill>
                  <a:srgbClr val="443728"/>
                </a:solidFill>
                <a:latin typeface="Crimson Pro Bold" pitchFamily="34" charset="0"/>
                <a:ea typeface="Crimson Pro Bold" pitchFamily="34" charset="-122"/>
                <a:cs typeface="Crimson Pro Bold" pitchFamily="34" charset="-120"/>
              </a:rPr>
              <a:t>Clarity Assessment</a:t>
            </a:r>
            <a:endParaRPr lang="en-US" sz="2200" dirty="0"/>
          </a:p>
        </p:txBody>
      </p:sp>
      <p:sp>
        <p:nvSpPr>
          <p:cNvPr id="4" name="Text 2"/>
          <p:cNvSpPr/>
          <p:nvPr/>
        </p:nvSpPr>
        <p:spPr>
          <a:xfrm>
            <a:off x="793790" y="3569018"/>
            <a:ext cx="6244709" cy="1088708"/>
          </a:xfrm>
          <a:prstGeom prst="rect">
            <a:avLst/>
          </a:prstGeom>
          <a:noFill/>
        </p:spPr>
        <p:txBody>
          <a:bodyPr wrap="square" lIns="0" tIns="0" rIns="0" bIns="0" rtlCol="0" anchor="t"/>
          <a:lstStyle/>
          <a:p>
            <a:pPr marL="0" indent="0" algn="l">
              <a:lnSpc>
                <a:spcPts val="2850"/>
              </a:lnSpc>
              <a:buNone/>
            </a:pPr>
            <a:r>
              <a:rPr lang="en-US" sz="1750" dirty="0">
                <a:solidFill>
                  <a:srgbClr val="443728"/>
                </a:solidFill>
                <a:latin typeface="Open Sans" pitchFamily="34" charset="0"/>
                <a:ea typeface="Open Sans" pitchFamily="34" charset="-122"/>
                <a:cs typeface="Open Sans" pitchFamily="34" charset="-120"/>
              </a:rPr>
              <a:t>Most requirements are clearly stated and easy to understand, especially those gathered through surveys and presented with visual aids.</a:t>
            </a:r>
            <a:endParaRPr lang="en-US" sz="1750" dirty="0"/>
          </a:p>
        </p:txBody>
      </p:sp>
      <p:sp>
        <p:nvSpPr>
          <p:cNvPr id="5" name="Text 3"/>
          <p:cNvSpPr/>
          <p:nvPr/>
        </p:nvSpPr>
        <p:spPr>
          <a:xfrm>
            <a:off x="793790" y="4861798"/>
            <a:ext cx="6244709" cy="1451610"/>
          </a:xfrm>
          <a:prstGeom prst="rect">
            <a:avLst/>
          </a:prstGeom>
          <a:noFill/>
        </p:spPr>
        <p:txBody>
          <a:bodyPr wrap="square" lIns="0" tIns="0" rIns="0" bIns="0" rtlCol="0" anchor="t"/>
          <a:lstStyle/>
          <a:p>
            <a:pPr marL="0" indent="0" algn="l">
              <a:lnSpc>
                <a:spcPts val="2850"/>
              </a:lnSpc>
              <a:buNone/>
            </a:pPr>
            <a:r>
              <a:rPr lang="en-US" sz="1750" dirty="0">
                <a:solidFill>
                  <a:srgbClr val="443728"/>
                </a:solidFill>
                <a:latin typeface="Open Sans" pitchFamily="34" charset="0"/>
                <a:ea typeface="Open Sans" pitchFamily="34" charset="-122"/>
                <a:cs typeface="Open Sans" pitchFamily="34" charset="-120"/>
              </a:rPr>
              <a:t>Direct quotes from interviews enhance clarity, though some requirements could be more specific. For example, "The app should generate revenue" lacks details on implementation methods.</a:t>
            </a:r>
            <a:endParaRPr lang="en-US" sz="1750" dirty="0"/>
          </a:p>
        </p:txBody>
      </p:sp>
      <p:sp>
        <p:nvSpPr>
          <p:cNvPr id="6" name="Text 4"/>
          <p:cNvSpPr/>
          <p:nvPr/>
        </p:nvSpPr>
        <p:spPr>
          <a:xfrm>
            <a:off x="7599521" y="2987873"/>
            <a:ext cx="2835235" cy="354330"/>
          </a:xfrm>
          <a:prstGeom prst="rect">
            <a:avLst/>
          </a:prstGeom>
          <a:noFill/>
        </p:spPr>
        <p:txBody>
          <a:bodyPr wrap="none" lIns="0" tIns="0" rIns="0" bIns="0" rtlCol="0" anchor="t"/>
          <a:lstStyle/>
          <a:p>
            <a:pPr marL="0" indent="0" algn="l">
              <a:lnSpc>
                <a:spcPts val="2750"/>
              </a:lnSpc>
              <a:buNone/>
            </a:pPr>
            <a:r>
              <a:rPr lang="en-US" sz="2200" b="1" dirty="0">
                <a:solidFill>
                  <a:srgbClr val="443728"/>
                </a:solidFill>
                <a:latin typeface="Crimson Pro Bold" pitchFamily="34" charset="0"/>
                <a:ea typeface="Crimson Pro Bold" pitchFamily="34" charset="-122"/>
                <a:cs typeface="Crimson Pro Bold" pitchFamily="34" charset="-120"/>
              </a:rPr>
              <a:t>Technical Feasibility</a:t>
            </a:r>
            <a:endParaRPr lang="en-US" sz="2200" dirty="0"/>
          </a:p>
        </p:txBody>
      </p:sp>
      <p:sp>
        <p:nvSpPr>
          <p:cNvPr id="7" name="Text 5"/>
          <p:cNvSpPr/>
          <p:nvPr/>
        </p:nvSpPr>
        <p:spPr>
          <a:xfrm>
            <a:off x="7599521" y="3569018"/>
            <a:ext cx="6244709" cy="1088708"/>
          </a:xfrm>
          <a:prstGeom prst="rect">
            <a:avLst/>
          </a:prstGeom>
          <a:noFill/>
        </p:spPr>
        <p:txBody>
          <a:bodyPr wrap="square" lIns="0" tIns="0" rIns="0" bIns="0" rtlCol="0" anchor="t"/>
          <a:lstStyle/>
          <a:p>
            <a:pPr marL="0" indent="0" algn="l">
              <a:lnSpc>
                <a:spcPts val="2850"/>
              </a:lnSpc>
              <a:buNone/>
            </a:pPr>
            <a:r>
              <a:rPr lang="en-US" sz="1750" dirty="0">
                <a:solidFill>
                  <a:srgbClr val="443728"/>
                </a:solidFill>
                <a:latin typeface="Open Sans" pitchFamily="34" charset="0"/>
                <a:ea typeface="Open Sans" pitchFamily="34" charset="-122"/>
                <a:cs typeface="Open Sans" pitchFamily="34" charset="-120"/>
              </a:rPr>
              <a:t>The requirements demonstrate good consideration of technical feasibility, acknowledging the use of OBD-II ports, AI-driven diagnostics, and mobile app development.</a:t>
            </a:r>
            <a:endParaRPr lang="en-US" sz="1750" dirty="0"/>
          </a:p>
        </p:txBody>
      </p:sp>
      <p:sp>
        <p:nvSpPr>
          <p:cNvPr id="8" name="Text 6"/>
          <p:cNvSpPr/>
          <p:nvPr/>
        </p:nvSpPr>
        <p:spPr>
          <a:xfrm>
            <a:off x="7599521" y="4861798"/>
            <a:ext cx="6244709" cy="1451610"/>
          </a:xfrm>
          <a:prstGeom prst="rect">
            <a:avLst/>
          </a:prstGeom>
          <a:noFill/>
        </p:spPr>
        <p:txBody>
          <a:bodyPr wrap="square" lIns="0" tIns="0" rIns="0" bIns="0" rtlCol="0" anchor="t"/>
          <a:lstStyle/>
          <a:p>
            <a:pPr marL="0" indent="0" algn="l">
              <a:lnSpc>
                <a:spcPts val="2850"/>
              </a:lnSpc>
              <a:buNone/>
            </a:pPr>
            <a:r>
              <a:rPr lang="en-US" sz="1750" dirty="0">
                <a:solidFill>
                  <a:srgbClr val="443728"/>
                </a:solidFill>
                <a:latin typeface="Open Sans" pitchFamily="34" charset="0"/>
                <a:ea typeface="Open Sans" pitchFamily="34" charset="-122"/>
                <a:cs typeface="Open Sans" pitchFamily="34" charset="-120"/>
              </a:rPr>
              <a:t>Technologies like CNNs and LSTM for image and audio analysis show awareness of current technical capabilities, though deeper analysis of AI diagnostic accuracy within mobile constraints would strengthen this assessment.</a:t>
            </a:r>
            <a:endParaRPr lang="en-US" sz="1750" dirty="0"/>
          </a:p>
        </p:txBody>
      </p:sp>
      <p:pic>
        <p:nvPicPr>
          <p:cNvPr id="9" name="Picture 8" descr="20250505_233955"/>
          <p:cNvPicPr>
            <a:picLocks noChangeAspect="1"/>
          </p:cNvPicPr>
          <p:nvPr/>
        </p:nvPicPr>
        <p:blipFill>
          <a:blip r:embed="rId1"/>
          <a:srcRect t="53480" r="18696" b="26968"/>
          <a:stretch>
            <a:fillRect/>
          </a:stretch>
        </p:blipFill>
        <p:spPr>
          <a:xfrm>
            <a:off x="8821420" y="7103745"/>
            <a:ext cx="6690995" cy="160909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9144000" y="0"/>
            <a:ext cx="5486400" cy="8232338"/>
          </a:xfrm>
          <a:prstGeom prst="rect">
            <a:avLst/>
          </a:prstGeom>
        </p:spPr>
      </p:pic>
      <p:sp>
        <p:nvSpPr>
          <p:cNvPr id="3" name="Text 0"/>
          <p:cNvSpPr/>
          <p:nvPr/>
        </p:nvSpPr>
        <p:spPr>
          <a:xfrm>
            <a:off x="659606" y="518279"/>
            <a:ext cx="7824787" cy="1178004"/>
          </a:xfrm>
          <a:prstGeom prst="rect">
            <a:avLst/>
          </a:prstGeom>
          <a:noFill/>
        </p:spPr>
        <p:txBody>
          <a:bodyPr wrap="square" lIns="0" tIns="0" rIns="0" bIns="0" rtlCol="0" anchor="t"/>
          <a:lstStyle/>
          <a:p>
            <a:pPr marL="0" indent="0" algn="l">
              <a:lnSpc>
                <a:spcPts val="4600"/>
              </a:lnSpc>
              <a:buNone/>
            </a:pPr>
            <a:r>
              <a:rPr lang="en-US" sz="3700" b="1" dirty="0">
                <a:solidFill>
                  <a:srgbClr val="443728"/>
                </a:solidFill>
                <a:latin typeface="Crimson Pro Bold" pitchFamily="34" charset="0"/>
                <a:ea typeface="Crimson Pro Bold" pitchFamily="34" charset="-122"/>
                <a:cs typeface="Crimson Pro Bold" pitchFamily="34" charset="-120"/>
              </a:rPr>
              <a:t>Identified Inconsistencies &amp; Ambiguities</a:t>
            </a:r>
            <a:endParaRPr lang="en-US" sz="3700" dirty="0"/>
          </a:p>
        </p:txBody>
      </p:sp>
      <p:sp>
        <p:nvSpPr>
          <p:cNvPr id="4" name="Shape 1"/>
          <p:cNvSpPr/>
          <p:nvPr/>
        </p:nvSpPr>
        <p:spPr>
          <a:xfrm>
            <a:off x="659606" y="1978938"/>
            <a:ext cx="3818215" cy="3343275"/>
          </a:xfrm>
          <a:prstGeom prst="roundRect">
            <a:avLst>
              <a:gd name="adj" fmla="val 2368"/>
            </a:avLst>
          </a:prstGeom>
          <a:solidFill>
            <a:srgbClr val="EBE2E0"/>
          </a:solidFill>
          <a:ln w="7620">
            <a:solidFill>
              <a:srgbClr val="D1C8C6"/>
            </a:solidFill>
            <a:prstDash val="solid"/>
          </a:ln>
        </p:spPr>
      </p:sp>
      <p:sp>
        <p:nvSpPr>
          <p:cNvPr id="5" name="Text 2"/>
          <p:cNvSpPr/>
          <p:nvPr/>
        </p:nvSpPr>
        <p:spPr>
          <a:xfrm>
            <a:off x="855702" y="2175034"/>
            <a:ext cx="2355890" cy="294442"/>
          </a:xfrm>
          <a:prstGeom prst="rect">
            <a:avLst/>
          </a:prstGeom>
          <a:noFill/>
        </p:spPr>
        <p:txBody>
          <a:bodyPr wrap="none" lIns="0" tIns="0" rIns="0" bIns="0" rtlCol="0" anchor="t"/>
          <a:lstStyle/>
          <a:p>
            <a:pPr marL="0" indent="0" algn="l">
              <a:lnSpc>
                <a:spcPts val="2300"/>
              </a:lnSpc>
              <a:buNone/>
            </a:pPr>
            <a:r>
              <a:rPr lang="en-US" sz="1850" b="1" dirty="0">
                <a:solidFill>
                  <a:srgbClr val="443728"/>
                </a:solidFill>
                <a:latin typeface="Crimson Pro Bold" pitchFamily="34" charset="0"/>
                <a:ea typeface="Crimson Pro Bold" pitchFamily="34" charset="-122"/>
                <a:cs typeface="Crimson Pro Bold" pitchFamily="34" charset="-120"/>
              </a:rPr>
              <a:t>Inconsistencies</a:t>
            </a:r>
            <a:endParaRPr lang="en-US" sz="1850" dirty="0"/>
          </a:p>
        </p:txBody>
      </p:sp>
      <p:sp>
        <p:nvSpPr>
          <p:cNvPr id="6" name="Text 3"/>
          <p:cNvSpPr/>
          <p:nvPr/>
        </p:nvSpPr>
        <p:spPr>
          <a:xfrm>
            <a:off x="855702" y="2582466"/>
            <a:ext cx="3426023" cy="904399"/>
          </a:xfrm>
          <a:prstGeom prst="rect">
            <a:avLst/>
          </a:prstGeom>
          <a:noFill/>
        </p:spPr>
        <p:txBody>
          <a:bodyPr wrap="square" lIns="0" tIns="0" rIns="0" bIns="0" rtlCol="0" anchor="t"/>
          <a:lstStyle/>
          <a:p>
            <a:pPr marL="342900" indent="-342900" algn="l">
              <a:lnSpc>
                <a:spcPts val="2350"/>
              </a:lnSpc>
              <a:buSzPct val="100000"/>
              <a:buChar char="•"/>
            </a:pPr>
            <a:r>
              <a:rPr lang="en-US" sz="1450" dirty="0">
                <a:solidFill>
                  <a:srgbClr val="443728"/>
                </a:solidFill>
                <a:latin typeface="Open Sans" pitchFamily="34" charset="0"/>
                <a:ea typeface="Open Sans" pitchFamily="34" charset="-122"/>
                <a:cs typeface="Open Sans" pitchFamily="34" charset="-120"/>
              </a:rPr>
              <a:t>Conflicting survey results about ignoring warning lights (65% vs 51.3%)</a:t>
            </a:r>
            <a:endParaRPr lang="en-US" sz="1450" dirty="0"/>
          </a:p>
        </p:txBody>
      </p:sp>
      <p:sp>
        <p:nvSpPr>
          <p:cNvPr id="7" name="Text 4"/>
          <p:cNvSpPr/>
          <p:nvPr/>
        </p:nvSpPr>
        <p:spPr>
          <a:xfrm>
            <a:off x="855702" y="3552825"/>
            <a:ext cx="3426023" cy="904399"/>
          </a:xfrm>
          <a:prstGeom prst="rect">
            <a:avLst/>
          </a:prstGeom>
          <a:noFill/>
        </p:spPr>
        <p:txBody>
          <a:bodyPr wrap="square" lIns="0" tIns="0" rIns="0" bIns="0" rtlCol="0" anchor="t"/>
          <a:lstStyle/>
          <a:p>
            <a:pPr marL="342900" indent="-342900" algn="l">
              <a:lnSpc>
                <a:spcPts val="2350"/>
              </a:lnSpc>
              <a:buSzPct val="100000"/>
              <a:buChar char="•"/>
            </a:pPr>
            <a:r>
              <a:rPr lang="en-US" sz="1450" dirty="0">
                <a:solidFill>
                  <a:srgbClr val="443728"/>
                </a:solidFill>
                <a:latin typeface="Open Sans" pitchFamily="34" charset="0"/>
                <a:ea typeface="Open Sans" pitchFamily="34" charset="-122"/>
                <a:cs typeface="Open Sans" pitchFamily="34" charset="-120"/>
              </a:rPr>
              <a:t>Unclear relationship between "Data Cleaning" and "User Reluctance Assessment"</a:t>
            </a:r>
            <a:endParaRPr lang="en-US" sz="1450" dirty="0"/>
          </a:p>
        </p:txBody>
      </p:sp>
      <p:sp>
        <p:nvSpPr>
          <p:cNvPr id="8" name="Text 5"/>
          <p:cNvSpPr/>
          <p:nvPr/>
        </p:nvSpPr>
        <p:spPr>
          <a:xfrm>
            <a:off x="855702" y="4523184"/>
            <a:ext cx="3426023" cy="602933"/>
          </a:xfrm>
          <a:prstGeom prst="rect">
            <a:avLst/>
          </a:prstGeom>
          <a:noFill/>
        </p:spPr>
        <p:txBody>
          <a:bodyPr wrap="square" lIns="0" tIns="0" rIns="0" bIns="0" rtlCol="0" anchor="t"/>
          <a:lstStyle/>
          <a:p>
            <a:pPr marL="342900" indent="-342900" algn="l">
              <a:lnSpc>
                <a:spcPts val="2350"/>
              </a:lnSpc>
              <a:buSzPct val="100000"/>
              <a:buChar char="•"/>
            </a:pPr>
            <a:r>
              <a:rPr lang="en-US" sz="1450" dirty="0">
                <a:solidFill>
                  <a:srgbClr val="443728"/>
                </a:solidFill>
                <a:latin typeface="Open Sans" pitchFamily="34" charset="0"/>
                <a:ea typeface="Open Sans" pitchFamily="34" charset="-122"/>
                <a:cs typeface="Open Sans" pitchFamily="34" charset="-120"/>
              </a:rPr>
              <a:t>Inconsistent sample population descriptions</a:t>
            </a:r>
            <a:endParaRPr lang="en-US" sz="1450" dirty="0"/>
          </a:p>
        </p:txBody>
      </p:sp>
      <p:sp>
        <p:nvSpPr>
          <p:cNvPr id="9" name="Shape 6"/>
          <p:cNvSpPr/>
          <p:nvPr/>
        </p:nvSpPr>
        <p:spPr>
          <a:xfrm>
            <a:off x="4666298" y="1978938"/>
            <a:ext cx="3818215" cy="3343275"/>
          </a:xfrm>
          <a:prstGeom prst="roundRect">
            <a:avLst>
              <a:gd name="adj" fmla="val 2368"/>
            </a:avLst>
          </a:prstGeom>
          <a:solidFill>
            <a:srgbClr val="EBE2E0"/>
          </a:solidFill>
          <a:ln w="7620">
            <a:solidFill>
              <a:srgbClr val="D1C8C6"/>
            </a:solidFill>
            <a:prstDash val="solid"/>
          </a:ln>
        </p:spPr>
      </p:sp>
      <p:sp>
        <p:nvSpPr>
          <p:cNvPr id="10" name="Text 7"/>
          <p:cNvSpPr/>
          <p:nvPr/>
        </p:nvSpPr>
        <p:spPr>
          <a:xfrm>
            <a:off x="4862393" y="2175034"/>
            <a:ext cx="2355890" cy="294442"/>
          </a:xfrm>
          <a:prstGeom prst="rect">
            <a:avLst/>
          </a:prstGeom>
          <a:noFill/>
        </p:spPr>
        <p:txBody>
          <a:bodyPr wrap="none" lIns="0" tIns="0" rIns="0" bIns="0" rtlCol="0" anchor="t"/>
          <a:lstStyle/>
          <a:p>
            <a:pPr marL="0" indent="0" algn="l">
              <a:lnSpc>
                <a:spcPts val="2300"/>
              </a:lnSpc>
              <a:buNone/>
            </a:pPr>
            <a:r>
              <a:rPr lang="en-US" sz="1850" b="1" dirty="0">
                <a:solidFill>
                  <a:srgbClr val="443728"/>
                </a:solidFill>
                <a:latin typeface="Crimson Pro Bold" pitchFamily="34" charset="0"/>
                <a:ea typeface="Crimson Pro Bold" pitchFamily="34" charset="-122"/>
                <a:cs typeface="Crimson Pro Bold" pitchFamily="34" charset="-120"/>
              </a:rPr>
              <a:t>Ambiguities</a:t>
            </a:r>
            <a:endParaRPr lang="en-US" sz="1850" dirty="0"/>
          </a:p>
        </p:txBody>
      </p:sp>
      <p:sp>
        <p:nvSpPr>
          <p:cNvPr id="11" name="Text 8"/>
          <p:cNvSpPr/>
          <p:nvPr/>
        </p:nvSpPr>
        <p:spPr>
          <a:xfrm>
            <a:off x="4862393" y="2582466"/>
            <a:ext cx="3426023" cy="602933"/>
          </a:xfrm>
          <a:prstGeom prst="rect">
            <a:avLst/>
          </a:prstGeom>
          <a:noFill/>
        </p:spPr>
        <p:txBody>
          <a:bodyPr wrap="square" lIns="0" tIns="0" rIns="0" bIns="0" rtlCol="0" anchor="t"/>
          <a:lstStyle/>
          <a:p>
            <a:pPr marL="342900" indent="-342900" algn="l">
              <a:lnSpc>
                <a:spcPts val="2350"/>
              </a:lnSpc>
              <a:buSzPct val="100000"/>
              <a:buChar char="•"/>
            </a:pPr>
            <a:r>
              <a:rPr lang="en-US" sz="1450" dirty="0">
                <a:solidFill>
                  <a:srgbClr val="443728"/>
                </a:solidFill>
                <a:latin typeface="Open Sans" pitchFamily="34" charset="0"/>
                <a:ea typeface="Open Sans" pitchFamily="34" charset="-122"/>
                <a:cs typeface="Open Sans" pitchFamily="34" charset="-120"/>
              </a:rPr>
              <a:t>Vague "Major feedback" sections with undefined criteria</a:t>
            </a:r>
            <a:endParaRPr lang="en-US" sz="1450" dirty="0"/>
          </a:p>
        </p:txBody>
      </p:sp>
      <p:sp>
        <p:nvSpPr>
          <p:cNvPr id="12" name="Text 9"/>
          <p:cNvSpPr/>
          <p:nvPr/>
        </p:nvSpPr>
        <p:spPr>
          <a:xfrm>
            <a:off x="4862393" y="3251359"/>
            <a:ext cx="3426023" cy="602933"/>
          </a:xfrm>
          <a:prstGeom prst="rect">
            <a:avLst/>
          </a:prstGeom>
          <a:noFill/>
        </p:spPr>
        <p:txBody>
          <a:bodyPr wrap="square" lIns="0" tIns="0" rIns="0" bIns="0" rtlCol="0" anchor="t"/>
          <a:lstStyle/>
          <a:p>
            <a:pPr marL="342900" indent="-342900" algn="l">
              <a:lnSpc>
                <a:spcPts val="2350"/>
              </a:lnSpc>
              <a:buSzPct val="100000"/>
              <a:buChar char="•"/>
            </a:pPr>
            <a:r>
              <a:rPr lang="en-US" sz="1450" dirty="0">
                <a:solidFill>
                  <a:srgbClr val="443728"/>
                </a:solidFill>
                <a:latin typeface="Open Sans" pitchFamily="34" charset="0"/>
                <a:ea typeface="Open Sans" pitchFamily="34" charset="-122"/>
                <a:cs typeface="Open Sans" pitchFamily="34" charset="-120"/>
              </a:rPr>
              <a:t>Unclear app feature prioritization categories</a:t>
            </a:r>
            <a:endParaRPr lang="en-US" sz="1450" dirty="0"/>
          </a:p>
        </p:txBody>
      </p:sp>
      <p:sp>
        <p:nvSpPr>
          <p:cNvPr id="13" name="Text 10"/>
          <p:cNvSpPr/>
          <p:nvPr/>
        </p:nvSpPr>
        <p:spPr>
          <a:xfrm>
            <a:off x="4862393" y="3920252"/>
            <a:ext cx="3426023" cy="904399"/>
          </a:xfrm>
          <a:prstGeom prst="rect">
            <a:avLst/>
          </a:prstGeom>
          <a:noFill/>
        </p:spPr>
        <p:txBody>
          <a:bodyPr wrap="square" lIns="0" tIns="0" rIns="0" bIns="0" rtlCol="0" anchor="t"/>
          <a:lstStyle/>
          <a:p>
            <a:pPr marL="342900" indent="-342900" algn="l">
              <a:lnSpc>
                <a:spcPts val="2350"/>
              </a:lnSpc>
              <a:buSzPct val="100000"/>
              <a:buChar char="•"/>
            </a:pPr>
            <a:r>
              <a:rPr lang="en-US" sz="1450" dirty="0">
                <a:solidFill>
                  <a:srgbClr val="443728"/>
                </a:solidFill>
                <a:latin typeface="Open Sans" pitchFamily="34" charset="0"/>
                <a:ea typeface="Open Sans" pitchFamily="34" charset="-122"/>
                <a:cs typeface="Open Sans" pitchFamily="34" charset="-120"/>
              </a:rPr>
              <a:t>Limited details on observation methodology and manual review process</a:t>
            </a:r>
            <a:endParaRPr lang="en-US" sz="1450" dirty="0"/>
          </a:p>
        </p:txBody>
      </p:sp>
      <p:sp>
        <p:nvSpPr>
          <p:cNvPr id="14" name="Shape 11"/>
          <p:cNvSpPr/>
          <p:nvPr/>
        </p:nvSpPr>
        <p:spPr>
          <a:xfrm>
            <a:off x="659606" y="5510689"/>
            <a:ext cx="7824787" cy="2203371"/>
          </a:xfrm>
          <a:prstGeom prst="roundRect">
            <a:avLst>
              <a:gd name="adj" fmla="val 3593"/>
            </a:avLst>
          </a:prstGeom>
          <a:solidFill>
            <a:srgbClr val="EBE2E0"/>
          </a:solidFill>
          <a:ln w="7620">
            <a:solidFill>
              <a:srgbClr val="D1C8C6"/>
            </a:solidFill>
            <a:prstDash val="solid"/>
          </a:ln>
        </p:spPr>
      </p:sp>
      <p:sp>
        <p:nvSpPr>
          <p:cNvPr id="15" name="Text 12"/>
          <p:cNvSpPr/>
          <p:nvPr/>
        </p:nvSpPr>
        <p:spPr>
          <a:xfrm>
            <a:off x="855702" y="5706785"/>
            <a:ext cx="2355890" cy="294442"/>
          </a:xfrm>
          <a:prstGeom prst="rect">
            <a:avLst/>
          </a:prstGeom>
          <a:noFill/>
        </p:spPr>
        <p:txBody>
          <a:bodyPr wrap="none" lIns="0" tIns="0" rIns="0" bIns="0" rtlCol="0" anchor="t"/>
          <a:lstStyle/>
          <a:p>
            <a:pPr marL="0" indent="0" algn="l">
              <a:lnSpc>
                <a:spcPts val="2300"/>
              </a:lnSpc>
              <a:buNone/>
            </a:pPr>
            <a:r>
              <a:rPr lang="en-US" sz="1850" b="1" dirty="0">
                <a:solidFill>
                  <a:srgbClr val="443728"/>
                </a:solidFill>
                <a:latin typeface="Crimson Pro Bold" pitchFamily="34" charset="0"/>
                <a:ea typeface="Crimson Pro Bold" pitchFamily="34" charset="-122"/>
                <a:cs typeface="Crimson Pro Bold" pitchFamily="34" charset="-120"/>
              </a:rPr>
              <a:t>Missing Information</a:t>
            </a:r>
            <a:endParaRPr lang="en-US" sz="1850" dirty="0"/>
          </a:p>
        </p:txBody>
      </p:sp>
      <p:sp>
        <p:nvSpPr>
          <p:cNvPr id="16" name="Text 13"/>
          <p:cNvSpPr/>
          <p:nvPr/>
        </p:nvSpPr>
        <p:spPr>
          <a:xfrm>
            <a:off x="855702" y="6114217"/>
            <a:ext cx="7432596" cy="301466"/>
          </a:xfrm>
          <a:prstGeom prst="rect">
            <a:avLst/>
          </a:prstGeom>
          <a:noFill/>
        </p:spPr>
        <p:txBody>
          <a:bodyPr wrap="none" lIns="0" tIns="0" rIns="0" bIns="0" rtlCol="0" anchor="t"/>
          <a:lstStyle/>
          <a:p>
            <a:pPr marL="342900" indent="-342900" algn="l">
              <a:lnSpc>
                <a:spcPts val="2350"/>
              </a:lnSpc>
              <a:buSzPct val="100000"/>
              <a:buChar char="•"/>
            </a:pPr>
            <a:r>
              <a:rPr lang="en-US" sz="1450" dirty="0">
                <a:solidFill>
                  <a:srgbClr val="443728"/>
                </a:solidFill>
                <a:latin typeface="Open Sans" pitchFamily="34" charset="0"/>
                <a:ea typeface="Open Sans" pitchFamily="34" charset="-122"/>
                <a:cs typeface="Open Sans" pitchFamily="34" charset="-120"/>
              </a:rPr>
              <a:t>Exact wording of survey and interview questions</a:t>
            </a:r>
            <a:endParaRPr lang="en-US" sz="1450" dirty="0"/>
          </a:p>
        </p:txBody>
      </p:sp>
      <p:sp>
        <p:nvSpPr>
          <p:cNvPr id="17" name="Text 14"/>
          <p:cNvSpPr/>
          <p:nvPr/>
        </p:nvSpPr>
        <p:spPr>
          <a:xfrm>
            <a:off x="855702" y="6481643"/>
            <a:ext cx="7432596" cy="301466"/>
          </a:xfrm>
          <a:prstGeom prst="rect">
            <a:avLst/>
          </a:prstGeom>
          <a:noFill/>
        </p:spPr>
        <p:txBody>
          <a:bodyPr wrap="none" lIns="0" tIns="0" rIns="0" bIns="0" rtlCol="0" anchor="t"/>
          <a:lstStyle/>
          <a:p>
            <a:pPr marL="342900" indent="-342900" algn="l">
              <a:lnSpc>
                <a:spcPts val="2350"/>
              </a:lnSpc>
              <a:buSzPct val="100000"/>
              <a:buChar char="•"/>
            </a:pPr>
            <a:r>
              <a:rPr lang="en-US" sz="1450" dirty="0">
                <a:solidFill>
                  <a:srgbClr val="443728"/>
                </a:solidFill>
                <a:latin typeface="Open Sans" pitchFamily="34" charset="0"/>
                <a:ea typeface="Open Sans" pitchFamily="34" charset="-122"/>
                <a:cs typeface="Open Sans" pitchFamily="34" charset="-120"/>
              </a:rPr>
              <a:t>Details about brainstorming session structure</a:t>
            </a:r>
            <a:endParaRPr lang="en-US" sz="1450" dirty="0"/>
          </a:p>
        </p:txBody>
      </p:sp>
      <p:sp>
        <p:nvSpPr>
          <p:cNvPr id="18" name="Text 15"/>
          <p:cNvSpPr/>
          <p:nvPr/>
        </p:nvSpPr>
        <p:spPr>
          <a:xfrm>
            <a:off x="855702" y="6849070"/>
            <a:ext cx="7432596" cy="301466"/>
          </a:xfrm>
          <a:prstGeom prst="rect">
            <a:avLst/>
          </a:prstGeom>
          <a:noFill/>
        </p:spPr>
        <p:txBody>
          <a:bodyPr wrap="none" lIns="0" tIns="0" rIns="0" bIns="0" rtlCol="0" anchor="t"/>
          <a:lstStyle/>
          <a:p>
            <a:pPr marL="342900" indent="-342900" algn="l">
              <a:lnSpc>
                <a:spcPts val="2350"/>
              </a:lnSpc>
              <a:buSzPct val="100000"/>
              <a:buChar char="•"/>
            </a:pPr>
            <a:r>
              <a:rPr lang="en-US" sz="1450" dirty="0">
                <a:solidFill>
                  <a:srgbClr val="443728"/>
                </a:solidFill>
                <a:latin typeface="Open Sans" pitchFamily="34" charset="0"/>
                <a:ea typeface="Open Sans" pitchFamily="34" charset="-122"/>
                <a:cs typeface="Open Sans" pitchFamily="34" charset="-120"/>
              </a:rPr>
              <a:t>Data storage, management, and security considerations</a:t>
            </a:r>
            <a:endParaRPr lang="en-US" sz="1450" dirty="0"/>
          </a:p>
        </p:txBody>
      </p:sp>
      <p:sp>
        <p:nvSpPr>
          <p:cNvPr id="19" name="Text 16"/>
          <p:cNvSpPr/>
          <p:nvPr/>
        </p:nvSpPr>
        <p:spPr>
          <a:xfrm>
            <a:off x="855702" y="7216497"/>
            <a:ext cx="7432596" cy="301466"/>
          </a:xfrm>
          <a:prstGeom prst="rect">
            <a:avLst/>
          </a:prstGeom>
          <a:noFill/>
        </p:spPr>
        <p:txBody>
          <a:bodyPr wrap="none" lIns="0" tIns="0" rIns="0" bIns="0" rtlCol="0" anchor="t"/>
          <a:lstStyle/>
          <a:p>
            <a:pPr marL="342900" indent="-342900" algn="l">
              <a:lnSpc>
                <a:spcPts val="2350"/>
              </a:lnSpc>
              <a:buSzPct val="100000"/>
              <a:buChar char="•"/>
            </a:pPr>
            <a:r>
              <a:rPr lang="en-US" sz="1450" dirty="0">
                <a:solidFill>
                  <a:srgbClr val="443728"/>
                </a:solidFill>
                <a:latin typeface="Open Sans" pitchFamily="34" charset="0"/>
                <a:ea typeface="Open Sans" pitchFamily="34" charset="-122"/>
                <a:cs typeface="Open Sans" pitchFamily="34" charset="-120"/>
              </a:rPr>
              <a:t>Ethical considerations related to data collection</a:t>
            </a:r>
            <a:endParaRPr lang="en-US" sz="14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77240" y="610672"/>
            <a:ext cx="6398300" cy="693896"/>
          </a:xfrm>
          <a:prstGeom prst="rect">
            <a:avLst/>
          </a:prstGeom>
          <a:noFill/>
        </p:spPr>
        <p:txBody>
          <a:bodyPr wrap="none" lIns="0" tIns="0" rIns="0" bIns="0" rtlCol="0" anchor="t"/>
          <a:lstStyle/>
          <a:p>
            <a:pPr marL="0" indent="0" algn="l">
              <a:lnSpc>
                <a:spcPts val="5450"/>
              </a:lnSpc>
              <a:buNone/>
            </a:pPr>
            <a:r>
              <a:rPr lang="en-US" sz="4350" b="1" dirty="0">
                <a:solidFill>
                  <a:srgbClr val="443728"/>
                </a:solidFill>
                <a:latin typeface="Crimson Pro Bold" pitchFamily="34" charset="0"/>
                <a:ea typeface="Crimson Pro Bold" pitchFamily="34" charset="-122"/>
                <a:cs typeface="Crimson Pro Bold" pitchFamily="34" charset="-120"/>
              </a:rPr>
              <a:t>Requirement Prioritization</a:t>
            </a:r>
            <a:endParaRPr lang="en-US" sz="4350" dirty="0"/>
          </a:p>
        </p:txBody>
      </p:sp>
      <p:sp>
        <p:nvSpPr>
          <p:cNvPr id="3" name="Text 1"/>
          <p:cNvSpPr/>
          <p:nvPr/>
        </p:nvSpPr>
        <p:spPr>
          <a:xfrm>
            <a:off x="777240" y="1748671"/>
            <a:ext cx="13075920" cy="355283"/>
          </a:xfrm>
          <a:prstGeom prst="rect">
            <a:avLst/>
          </a:prstGeom>
          <a:noFill/>
        </p:spPr>
        <p:txBody>
          <a:bodyPr wrap="none" lIns="0" tIns="0" rIns="0" bIns="0" rtlCol="0" anchor="t"/>
          <a:lstStyle/>
          <a:p>
            <a:pPr marL="0" indent="0" algn="l">
              <a:lnSpc>
                <a:spcPts val="2750"/>
              </a:lnSpc>
              <a:buNone/>
            </a:pPr>
            <a:r>
              <a:rPr lang="en-US" sz="1700" dirty="0">
                <a:solidFill>
                  <a:srgbClr val="443728"/>
                </a:solidFill>
                <a:latin typeface="Open Sans" pitchFamily="34" charset="0"/>
                <a:ea typeface="Open Sans" pitchFamily="34" charset="-122"/>
                <a:cs typeface="Open Sans" pitchFamily="34" charset="-120"/>
              </a:rPr>
              <a:t>We've prioritized requirements based on importance to users and technical feasibility of implementation.</a:t>
            </a:r>
            <a:endParaRPr lang="en-US" sz="1700" dirty="0"/>
          </a:p>
        </p:txBody>
      </p:sp>
      <p:pic>
        <p:nvPicPr>
          <p:cNvPr id="4" name="Image 0" descr="preencoded.png"/>
          <p:cNvPicPr>
            <a:picLocks noChangeAspect="1"/>
          </p:cNvPicPr>
          <p:nvPr/>
        </p:nvPicPr>
        <p:blipFill>
          <a:blip r:embed="rId1"/>
          <a:stretch>
            <a:fillRect/>
          </a:stretch>
        </p:blipFill>
        <p:spPr>
          <a:xfrm>
            <a:off x="2967395" y="2353747"/>
            <a:ext cx="2157413" cy="1279684"/>
          </a:xfrm>
          <a:prstGeom prst="rect">
            <a:avLst/>
          </a:prstGeom>
        </p:spPr>
      </p:pic>
      <p:pic>
        <p:nvPicPr>
          <p:cNvPr id="5" name="Image 1" descr="preencoded.png"/>
          <p:cNvPicPr>
            <a:picLocks noChangeAspect="1"/>
          </p:cNvPicPr>
          <p:nvPr/>
        </p:nvPicPr>
        <p:blipFill>
          <a:blip r:embed="rId2"/>
          <a:stretch>
            <a:fillRect/>
          </a:stretch>
        </p:blipFill>
        <p:spPr>
          <a:xfrm>
            <a:off x="3889891" y="2956917"/>
            <a:ext cx="312301" cy="390406"/>
          </a:xfrm>
          <a:prstGeom prst="rect">
            <a:avLst/>
          </a:prstGeom>
        </p:spPr>
      </p:pic>
      <p:sp>
        <p:nvSpPr>
          <p:cNvPr id="6" name="Text 2"/>
          <p:cNvSpPr/>
          <p:nvPr/>
        </p:nvSpPr>
        <p:spPr>
          <a:xfrm>
            <a:off x="5346859" y="2575798"/>
            <a:ext cx="2776180" cy="347067"/>
          </a:xfrm>
          <a:prstGeom prst="rect">
            <a:avLst/>
          </a:prstGeom>
          <a:noFill/>
        </p:spPr>
        <p:txBody>
          <a:bodyPr wrap="none" lIns="0" tIns="0" rIns="0" bIns="0" rtlCol="0" anchor="t"/>
          <a:lstStyle/>
          <a:p>
            <a:pPr marL="0" indent="0" algn="l">
              <a:lnSpc>
                <a:spcPts val="2700"/>
              </a:lnSpc>
              <a:buNone/>
            </a:pPr>
            <a:r>
              <a:rPr lang="en-US" sz="2150" b="1" dirty="0">
                <a:solidFill>
                  <a:srgbClr val="443728"/>
                </a:solidFill>
                <a:latin typeface="Crimson Pro Bold" pitchFamily="34" charset="0"/>
                <a:ea typeface="Crimson Pro Bold" pitchFamily="34" charset="-122"/>
                <a:cs typeface="Crimson Pro Bold" pitchFamily="34" charset="-120"/>
              </a:rPr>
              <a:t>High Priority</a:t>
            </a:r>
            <a:endParaRPr lang="en-US" sz="2150" dirty="0"/>
          </a:p>
        </p:txBody>
      </p:sp>
      <p:sp>
        <p:nvSpPr>
          <p:cNvPr id="7" name="Text 3"/>
          <p:cNvSpPr/>
          <p:nvPr/>
        </p:nvSpPr>
        <p:spPr>
          <a:xfrm>
            <a:off x="5346859" y="3056096"/>
            <a:ext cx="6601301" cy="355283"/>
          </a:xfrm>
          <a:prstGeom prst="rect">
            <a:avLst/>
          </a:prstGeom>
          <a:noFill/>
        </p:spPr>
        <p:txBody>
          <a:bodyPr wrap="none" lIns="0" tIns="0" rIns="0" bIns="0" rtlCol="0" anchor="t"/>
          <a:lstStyle/>
          <a:p>
            <a:pPr marL="0" indent="0" algn="l">
              <a:lnSpc>
                <a:spcPts val="2750"/>
              </a:lnSpc>
              <a:buNone/>
            </a:pPr>
            <a:r>
              <a:rPr lang="en-US" sz="1700" dirty="0">
                <a:solidFill>
                  <a:srgbClr val="443728"/>
                </a:solidFill>
                <a:latin typeface="Open Sans" pitchFamily="34" charset="0"/>
                <a:ea typeface="Open Sans" pitchFamily="34" charset="-122"/>
                <a:cs typeface="Open Sans" pitchFamily="34" charset="-120"/>
              </a:rPr>
              <a:t>Core features with high importance and medium/high feasibility</a:t>
            </a:r>
            <a:endParaRPr lang="en-US" sz="1700" dirty="0"/>
          </a:p>
        </p:txBody>
      </p:sp>
      <p:sp>
        <p:nvSpPr>
          <p:cNvPr id="8" name="Shape 4"/>
          <p:cNvSpPr/>
          <p:nvPr/>
        </p:nvSpPr>
        <p:spPr>
          <a:xfrm>
            <a:off x="5180290" y="3645932"/>
            <a:ext cx="8617387" cy="15240"/>
          </a:xfrm>
          <a:prstGeom prst="roundRect">
            <a:avLst>
              <a:gd name="adj" fmla="val 612084"/>
            </a:avLst>
          </a:prstGeom>
          <a:solidFill>
            <a:srgbClr val="D1C8C6"/>
          </a:solidFill>
        </p:spPr>
      </p:sp>
      <p:pic>
        <p:nvPicPr>
          <p:cNvPr id="9" name="Image 2" descr="preencoded.png"/>
          <p:cNvPicPr>
            <a:picLocks noChangeAspect="1"/>
          </p:cNvPicPr>
          <p:nvPr/>
        </p:nvPicPr>
        <p:blipFill>
          <a:blip r:embed="rId3"/>
          <a:stretch>
            <a:fillRect/>
          </a:stretch>
        </p:blipFill>
        <p:spPr>
          <a:xfrm>
            <a:off x="1888688" y="3688913"/>
            <a:ext cx="4314944" cy="1279684"/>
          </a:xfrm>
          <a:prstGeom prst="rect">
            <a:avLst/>
          </a:prstGeom>
        </p:spPr>
      </p:pic>
      <p:pic>
        <p:nvPicPr>
          <p:cNvPr id="10" name="Image 3" descr="preencoded.png"/>
          <p:cNvPicPr>
            <a:picLocks noChangeAspect="1"/>
          </p:cNvPicPr>
          <p:nvPr/>
        </p:nvPicPr>
        <p:blipFill>
          <a:blip r:embed="rId4"/>
          <a:stretch>
            <a:fillRect/>
          </a:stretch>
        </p:blipFill>
        <p:spPr>
          <a:xfrm>
            <a:off x="3889891" y="4133493"/>
            <a:ext cx="312301" cy="390406"/>
          </a:xfrm>
          <a:prstGeom prst="rect">
            <a:avLst/>
          </a:prstGeom>
        </p:spPr>
      </p:pic>
      <p:sp>
        <p:nvSpPr>
          <p:cNvPr id="11" name="Text 5"/>
          <p:cNvSpPr/>
          <p:nvPr/>
        </p:nvSpPr>
        <p:spPr>
          <a:xfrm>
            <a:off x="6425684" y="3910965"/>
            <a:ext cx="2776180" cy="347067"/>
          </a:xfrm>
          <a:prstGeom prst="rect">
            <a:avLst/>
          </a:prstGeom>
          <a:noFill/>
        </p:spPr>
        <p:txBody>
          <a:bodyPr wrap="none" lIns="0" tIns="0" rIns="0" bIns="0" rtlCol="0" anchor="t"/>
          <a:lstStyle/>
          <a:p>
            <a:pPr marL="0" indent="0" algn="l">
              <a:lnSpc>
                <a:spcPts val="2700"/>
              </a:lnSpc>
              <a:buNone/>
            </a:pPr>
            <a:r>
              <a:rPr lang="en-US" sz="2150" b="1" dirty="0">
                <a:solidFill>
                  <a:srgbClr val="443728"/>
                </a:solidFill>
                <a:latin typeface="Crimson Pro Bold" pitchFamily="34" charset="0"/>
                <a:ea typeface="Crimson Pro Bold" pitchFamily="34" charset="-122"/>
                <a:cs typeface="Crimson Pro Bold" pitchFamily="34" charset="-120"/>
              </a:rPr>
              <a:t>Medium Priority</a:t>
            </a:r>
            <a:endParaRPr lang="en-US" sz="2150" dirty="0"/>
          </a:p>
        </p:txBody>
      </p:sp>
      <p:sp>
        <p:nvSpPr>
          <p:cNvPr id="12" name="Text 6"/>
          <p:cNvSpPr/>
          <p:nvPr/>
        </p:nvSpPr>
        <p:spPr>
          <a:xfrm>
            <a:off x="6425684" y="4391263"/>
            <a:ext cx="6427232" cy="355283"/>
          </a:xfrm>
          <a:prstGeom prst="rect">
            <a:avLst/>
          </a:prstGeom>
          <a:noFill/>
        </p:spPr>
        <p:txBody>
          <a:bodyPr wrap="none" lIns="0" tIns="0" rIns="0" bIns="0" rtlCol="0" anchor="t"/>
          <a:lstStyle/>
          <a:p>
            <a:pPr marL="0" indent="0" algn="l">
              <a:lnSpc>
                <a:spcPts val="2750"/>
              </a:lnSpc>
              <a:buNone/>
            </a:pPr>
            <a:r>
              <a:rPr lang="en-US" sz="1700" dirty="0">
                <a:solidFill>
                  <a:srgbClr val="443728"/>
                </a:solidFill>
                <a:latin typeface="Open Sans" pitchFamily="34" charset="0"/>
                <a:ea typeface="Open Sans" pitchFamily="34" charset="-122"/>
                <a:cs typeface="Open Sans" pitchFamily="34" charset="-120"/>
              </a:rPr>
              <a:t>Valuable features with medium importance or lower feasibility</a:t>
            </a:r>
            <a:endParaRPr lang="en-US" sz="1700" dirty="0"/>
          </a:p>
        </p:txBody>
      </p:sp>
      <p:sp>
        <p:nvSpPr>
          <p:cNvPr id="13" name="Shape 7"/>
          <p:cNvSpPr/>
          <p:nvPr/>
        </p:nvSpPr>
        <p:spPr>
          <a:xfrm>
            <a:off x="6259116" y="4981099"/>
            <a:ext cx="7538561" cy="15240"/>
          </a:xfrm>
          <a:prstGeom prst="roundRect">
            <a:avLst>
              <a:gd name="adj" fmla="val 612084"/>
            </a:avLst>
          </a:prstGeom>
          <a:solidFill>
            <a:srgbClr val="D1C8C6"/>
          </a:solidFill>
        </p:spPr>
      </p:sp>
      <p:pic>
        <p:nvPicPr>
          <p:cNvPr id="14" name="Image 4" descr="preencoded.png"/>
          <p:cNvPicPr>
            <a:picLocks noChangeAspect="1"/>
          </p:cNvPicPr>
          <p:nvPr/>
        </p:nvPicPr>
        <p:blipFill>
          <a:blip r:embed="rId5"/>
          <a:stretch>
            <a:fillRect/>
          </a:stretch>
        </p:blipFill>
        <p:spPr>
          <a:xfrm>
            <a:off x="809863" y="5024080"/>
            <a:ext cx="6472476" cy="1279684"/>
          </a:xfrm>
          <a:prstGeom prst="rect">
            <a:avLst/>
          </a:prstGeom>
        </p:spPr>
      </p:pic>
      <p:pic>
        <p:nvPicPr>
          <p:cNvPr id="15" name="Image 5" descr="preencoded.png"/>
          <p:cNvPicPr>
            <a:picLocks noChangeAspect="1"/>
          </p:cNvPicPr>
          <p:nvPr/>
        </p:nvPicPr>
        <p:blipFill>
          <a:blip r:embed="rId6"/>
          <a:stretch>
            <a:fillRect/>
          </a:stretch>
        </p:blipFill>
        <p:spPr>
          <a:xfrm>
            <a:off x="3889891" y="5468660"/>
            <a:ext cx="312301" cy="390406"/>
          </a:xfrm>
          <a:prstGeom prst="rect">
            <a:avLst/>
          </a:prstGeom>
        </p:spPr>
      </p:pic>
      <p:sp>
        <p:nvSpPr>
          <p:cNvPr id="16" name="Text 8"/>
          <p:cNvSpPr/>
          <p:nvPr/>
        </p:nvSpPr>
        <p:spPr>
          <a:xfrm>
            <a:off x="7504390" y="5246132"/>
            <a:ext cx="2776180" cy="347067"/>
          </a:xfrm>
          <a:prstGeom prst="rect">
            <a:avLst/>
          </a:prstGeom>
          <a:noFill/>
        </p:spPr>
        <p:txBody>
          <a:bodyPr wrap="none" lIns="0" tIns="0" rIns="0" bIns="0" rtlCol="0" anchor="t"/>
          <a:lstStyle/>
          <a:p>
            <a:pPr marL="0" indent="0" algn="l">
              <a:lnSpc>
                <a:spcPts val="2700"/>
              </a:lnSpc>
              <a:buNone/>
            </a:pPr>
            <a:r>
              <a:rPr lang="en-US" sz="2150" b="1" dirty="0">
                <a:solidFill>
                  <a:srgbClr val="443728"/>
                </a:solidFill>
                <a:latin typeface="Crimson Pro Bold" pitchFamily="34" charset="0"/>
                <a:ea typeface="Crimson Pro Bold" pitchFamily="34" charset="-122"/>
                <a:cs typeface="Crimson Pro Bold" pitchFamily="34" charset="-120"/>
              </a:rPr>
              <a:t>Low Priority</a:t>
            </a:r>
            <a:endParaRPr lang="en-US" sz="2150" dirty="0"/>
          </a:p>
        </p:txBody>
      </p:sp>
      <p:sp>
        <p:nvSpPr>
          <p:cNvPr id="17" name="Text 9"/>
          <p:cNvSpPr/>
          <p:nvPr/>
        </p:nvSpPr>
        <p:spPr>
          <a:xfrm>
            <a:off x="7504390" y="5726430"/>
            <a:ext cx="5299710" cy="355283"/>
          </a:xfrm>
          <a:prstGeom prst="rect">
            <a:avLst/>
          </a:prstGeom>
          <a:noFill/>
        </p:spPr>
        <p:txBody>
          <a:bodyPr wrap="none" lIns="0" tIns="0" rIns="0" bIns="0" rtlCol="0" anchor="t"/>
          <a:lstStyle/>
          <a:p>
            <a:pPr marL="0" indent="0" algn="l">
              <a:lnSpc>
                <a:spcPts val="2750"/>
              </a:lnSpc>
              <a:buNone/>
            </a:pPr>
            <a:r>
              <a:rPr lang="en-US" sz="1700" dirty="0">
                <a:solidFill>
                  <a:srgbClr val="443728"/>
                </a:solidFill>
                <a:latin typeface="Open Sans" pitchFamily="34" charset="0"/>
                <a:ea typeface="Open Sans" pitchFamily="34" charset="-122"/>
                <a:cs typeface="Open Sans" pitchFamily="34" charset="-120"/>
              </a:rPr>
              <a:t>Features with low importance or very low feasibility</a:t>
            </a:r>
            <a:endParaRPr lang="en-US" sz="1700" dirty="0"/>
          </a:p>
        </p:txBody>
      </p:sp>
      <p:sp>
        <p:nvSpPr>
          <p:cNvPr id="18" name="Text 10"/>
          <p:cNvSpPr/>
          <p:nvPr/>
        </p:nvSpPr>
        <p:spPr>
          <a:xfrm>
            <a:off x="777240" y="6553557"/>
            <a:ext cx="13075920" cy="1065848"/>
          </a:xfrm>
          <a:prstGeom prst="rect">
            <a:avLst/>
          </a:prstGeom>
          <a:noFill/>
        </p:spPr>
        <p:txBody>
          <a:bodyPr wrap="square" lIns="0" tIns="0" rIns="0" bIns="0" rtlCol="0" anchor="t"/>
          <a:lstStyle/>
          <a:p>
            <a:pPr marL="0" indent="0" algn="l">
              <a:lnSpc>
                <a:spcPts val="2750"/>
              </a:lnSpc>
              <a:buNone/>
            </a:pPr>
            <a:r>
              <a:rPr lang="en-US" sz="1700" dirty="0">
                <a:solidFill>
                  <a:srgbClr val="443728"/>
                </a:solidFill>
                <a:latin typeface="Open Sans" pitchFamily="34" charset="0"/>
                <a:ea typeface="Open Sans" pitchFamily="34" charset="-122"/>
                <a:cs typeface="Open Sans" pitchFamily="34" charset="-120"/>
              </a:rPr>
              <a:t>High priority features include dashboard light scanning, engine sound analysis, warning symbol explanations, and OBD-II diagnostics. Medium priority features include maintenance history tracking and revenue generation. Low priority features include multilingual support.</a:t>
            </a:r>
            <a:endParaRPr lang="en-US" sz="1700" dirty="0"/>
          </a:p>
        </p:txBody>
      </p:sp>
      <p:pic>
        <p:nvPicPr>
          <p:cNvPr id="19" name="Picture 18" descr="20250505_233955"/>
          <p:cNvPicPr>
            <a:picLocks noChangeAspect="1"/>
          </p:cNvPicPr>
          <p:nvPr/>
        </p:nvPicPr>
        <p:blipFill>
          <a:blip r:embed="rId7"/>
          <a:srcRect t="53480" r="18696" b="26968"/>
          <a:stretch>
            <a:fillRect/>
          </a:stretch>
        </p:blipFill>
        <p:spPr>
          <a:xfrm>
            <a:off x="8821420" y="7103745"/>
            <a:ext cx="6690995" cy="160909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644843" y="801648"/>
            <a:ext cx="5371743" cy="575786"/>
          </a:xfrm>
          <a:prstGeom prst="rect">
            <a:avLst/>
          </a:prstGeom>
          <a:noFill/>
        </p:spPr>
        <p:txBody>
          <a:bodyPr wrap="none" lIns="0" tIns="0" rIns="0" bIns="0" rtlCol="0" anchor="t"/>
          <a:lstStyle/>
          <a:p>
            <a:pPr marL="0" indent="0" algn="l">
              <a:lnSpc>
                <a:spcPts val="4500"/>
              </a:lnSpc>
              <a:buNone/>
            </a:pPr>
            <a:r>
              <a:rPr lang="en-US" sz="3600" b="1" dirty="0">
                <a:solidFill>
                  <a:srgbClr val="443728"/>
                </a:solidFill>
                <a:latin typeface="Crimson Pro Bold" pitchFamily="34" charset="0"/>
                <a:ea typeface="Crimson Pro Bold" pitchFamily="34" charset="-122"/>
                <a:cs typeface="Crimson Pro Bold" pitchFamily="34" charset="-120"/>
              </a:rPr>
              <a:t>High Priority Requirements</a:t>
            </a:r>
            <a:endParaRPr lang="en-US" sz="3600" dirty="0"/>
          </a:p>
        </p:txBody>
      </p:sp>
      <p:sp>
        <p:nvSpPr>
          <p:cNvPr id="4" name="Text 1"/>
          <p:cNvSpPr/>
          <p:nvPr/>
        </p:nvSpPr>
        <p:spPr>
          <a:xfrm>
            <a:off x="644843" y="1745813"/>
            <a:ext cx="3788926" cy="607933"/>
          </a:xfrm>
          <a:prstGeom prst="rect">
            <a:avLst/>
          </a:prstGeom>
          <a:noFill/>
        </p:spPr>
        <p:txBody>
          <a:bodyPr wrap="none" lIns="0" tIns="0" rIns="0" bIns="0" rtlCol="0" anchor="t"/>
          <a:lstStyle/>
          <a:p>
            <a:pPr marL="0" indent="0" algn="ctr">
              <a:lnSpc>
                <a:spcPts val="4750"/>
              </a:lnSpc>
              <a:buNone/>
            </a:pPr>
            <a:r>
              <a:rPr lang="en-US" sz="4750" b="1" dirty="0">
                <a:solidFill>
                  <a:srgbClr val="443728"/>
                </a:solidFill>
                <a:latin typeface="Crimson Pro Bold" pitchFamily="34" charset="0"/>
                <a:ea typeface="Crimson Pro Bold" pitchFamily="34" charset="-122"/>
                <a:cs typeface="Crimson Pro Bold" pitchFamily="34" charset="-120"/>
              </a:rPr>
              <a:t>85%</a:t>
            </a:r>
            <a:endParaRPr lang="en-US" sz="4750" dirty="0"/>
          </a:p>
        </p:txBody>
      </p:sp>
      <p:sp>
        <p:nvSpPr>
          <p:cNvPr id="5" name="Text 2"/>
          <p:cNvSpPr/>
          <p:nvPr/>
        </p:nvSpPr>
        <p:spPr>
          <a:xfrm>
            <a:off x="1387793" y="2583894"/>
            <a:ext cx="2303026" cy="287774"/>
          </a:xfrm>
          <a:prstGeom prst="rect">
            <a:avLst/>
          </a:prstGeom>
          <a:noFill/>
        </p:spPr>
        <p:txBody>
          <a:bodyPr wrap="none" lIns="0" tIns="0" rIns="0" bIns="0" rtlCol="0" anchor="t"/>
          <a:lstStyle/>
          <a:p>
            <a:pPr marL="0" indent="0" algn="ctr">
              <a:lnSpc>
                <a:spcPts val="2250"/>
              </a:lnSpc>
              <a:buNone/>
            </a:pPr>
            <a:r>
              <a:rPr lang="en-US" sz="1800" b="1" dirty="0">
                <a:solidFill>
                  <a:srgbClr val="443728"/>
                </a:solidFill>
                <a:latin typeface="Crimson Pro Bold" pitchFamily="34" charset="0"/>
                <a:ea typeface="Crimson Pro Bold" pitchFamily="34" charset="-122"/>
                <a:cs typeface="Crimson Pro Bold" pitchFamily="34" charset="-120"/>
              </a:rPr>
              <a:t>Recognition Accuracy</a:t>
            </a:r>
            <a:endParaRPr lang="en-US" sz="1800" dirty="0"/>
          </a:p>
        </p:txBody>
      </p:sp>
      <p:sp>
        <p:nvSpPr>
          <p:cNvPr id="6" name="Text 3"/>
          <p:cNvSpPr/>
          <p:nvPr/>
        </p:nvSpPr>
        <p:spPr>
          <a:xfrm>
            <a:off x="644843" y="2982158"/>
            <a:ext cx="3788926" cy="589359"/>
          </a:xfrm>
          <a:prstGeom prst="rect">
            <a:avLst/>
          </a:prstGeom>
          <a:noFill/>
        </p:spPr>
        <p:txBody>
          <a:bodyPr wrap="square" lIns="0" tIns="0" rIns="0" bIns="0" rtlCol="0" anchor="t"/>
          <a:lstStyle/>
          <a:p>
            <a:pPr marL="0" indent="0" algn="ctr">
              <a:lnSpc>
                <a:spcPts val="2300"/>
              </a:lnSpc>
              <a:buNone/>
            </a:pPr>
            <a:r>
              <a:rPr lang="en-US" sz="1450" dirty="0">
                <a:solidFill>
                  <a:srgbClr val="443728"/>
                </a:solidFill>
                <a:latin typeface="Open Sans" pitchFamily="34" charset="0"/>
                <a:ea typeface="Open Sans" pitchFamily="34" charset="-122"/>
                <a:cs typeface="Open Sans" pitchFamily="34" charset="-120"/>
              </a:rPr>
              <a:t>Minimum target for dashboard and audio recognition in standard test environments</a:t>
            </a:r>
            <a:endParaRPr lang="en-US" sz="1450" dirty="0"/>
          </a:p>
        </p:txBody>
      </p:sp>
      <p:sp>
        <p:nvSpPr>
          <p:cNvPr id="7" name="Text 4"/>
          <p:cNvSpPr/>
          <p:nvPr/>
        </p:nvSpPr>
        <p:spPr>
          <a:xfrm>
            <a:off x="4710112" y="1745813"/>
            <a:ext cx="3789045" cy="607933"/>
          </a:xfrm>
          <a:prstGeom prst="rect">
            <a:avLst/>
          </a:prstGeom>
          <a:noFill/>
        </p:spPr>
        <p:txBody>
          <a:bodyPr wrap="none" lIns="0" tIns="0" rIns="0" bIns="0" rtlCol="0" anchor="t"/>
          <a:lstStyle/>
          <a:p>
            <a:pPr marL="0" indent="0" algn="ctr">
              <a:lnSpc>
                <a:spcPts val="4750"/>
              </a:lnSpc>
              <a:buNone/>
            </a:pPr>
            <a:r>
              <a:rPr lang="en-US" sz="4750" b="1" dirty="0">
                <a:solidFill>
                  <a:srgbClr val="443728"/>
                </a:solidFill>
                <a:latin typeface="Crimson Pro Bold" pitchFamily="34" charset="0"/>
                <a:ea typeface="Crimson Pro Bold" pitchFamily="34" charset="-122"/>
                <a:cs typeface="Crimson Pro Bold" pitchFamily="34" charset="-120"/>
              </a:rPr>
              <a:t>5s</a:t>
            </a:r>
            <a:endParaRPr lang="en-US" sz="4750" dirty="0"/>
          </a:p>
        </p:txBody>
      </p:sp>
      <p:sp>
        <p:nvSpPr>
          <p:cNvPr id="8" name="Text 5"/>
          <p:cNvSpPr/>
          <p:nvPr/>
        </p:nvSpPr>
        <p:spPr>
          <a:xfrm>
            <a:off x="5453062" y="2583894"/>
            <a:ext cx="2303026" cy="287774"/>
          </a:xfrm>
          <a:prstGeom prst="rect">
            <a:avLst/>
          </a:prstGeom>
          <a:noFill/>
        </p:spPr>
        <p:txBody>
          <a:bodyPr wrap="none" lIns="0" tIns="0" rIns="0" bIns="0" rtlCol="0" anchor="t"/>
          <a:lstStyle/>
          <a:p>
            <a:pPr marL="0" indent="0" algn="ctr">
              <a:lnSpc>
                <a:spcPts val="2250"/>
              </a:lnSpc>
              <a:buNone/>
            </a:pPr>
            <a:r>
              <a:rPr lang="en-US" sz="1800" b="1" dirty="0">
                <a:solidFill>
                  <a:srgbClr val="443728"/>
                </a:solidFill>
                <a:latin typeface="Crimson Pro Bold" pitchFamily="34" charset="0"/>
                <a:ea typeface="Crimson Pro Bold" pitchFamily="34" charset="-122"/>
                <a:cs typeface="Crimson Pro Bold" pitchFamily="34" charset="-120"/>
              </a:rPr>
              <a:t>Processing Time</a:t>
            </a:r>
            <a:endParaRPr lang="en-US" sz="1800" dirty="0"/>
          </a:p>
        </p:txBody>
      </p:sp>
      <p:sp>
        <p:nvSpPr>
          <p:cNvPr id="9" name="Text 6"/>
          <p:cNvSpPr/>
          <p:nvPr/>
        </p:nvSpPr>
        <p:spPr>
          <a:xfrm>
            <a:off x="4710112" y="2982158"/>
            <a:ext cx="3789045" cy="589359"/>
          </a:xfrm>
          <a:prstGeom prst="rect">
            <a:avLst/>
          </a:prstGeom>
          <a:noFill/>
        </p:spPr>
        <p:txBody>
          <a:bodyPr wrap="square" lIns="0" tIns="0" rIns="0" bIns="0" rtlCol="0" anchor="t"/>
          <a:lstStyle/>
          <a:p>
            <a:pPr marL="0" indent="0" algn="ctr">
              <a:lnSpc>
                <a:spcPts val="2300"/>
              </a:lnSpc>
              <a:buNone/>
            </a:pPr>
            <a:r>
              <a:rPr lang="en-US" sz="1450" dirty="0">
                <a:solidFill>
                  <a:srgbClr val="443728"/>
                </a:solidFill>
                <a:latin typeface="Open Sans" pitchFamily="34" charset="0"/>
                <a:ea typeface="Open Sans" pitchFamily="34" charset="-122"/>
                <a:cs typeface="Open Sans" pitchFamily="34" charset="-120"/>
              </a:rPr>
              <a:t>Maximum time to process images and audio for fault diagnosis</a:t>
            </a:r>
            <a:endParaRPr lang="en-US" sz="1450" dirty="0"/>
          </a:p>
        </p:txBody>
      </p:sp>
      <p:sp>
        <p:nvSpPr>
          <p:cNvPr id="10" name="Text 7"/>
          <p:cNvSpPr/>
          <p:nvPr/>
        </p:nvSpPr>
        <p:spPr>
          <a:xfrm>
            <a:off x="2677478" y="4216241"/>
            <a:ext cx="3788926" cy="607933"/>
          </a:xfrm>
          <a:prstGeom prst="rect">
            <a:avLst/>
          </a:prstGeom>
          <a:noFill/>
        </p:spPr>
        <p:txBody>
          <a:bodyPr wrap="none" lIns="0" tIns="0" rIns="0" bIns="0" rtlCol="0" anchor="t"/>
          <a:lstStyle/>
          <a:p>
            <a:pPr marL="0" indent="0" algn="ctr">
              <a:lnSpc>
                <a:spcPts val="4750"/>
              </a:lnSpc>
              <a:buNone/>
            </a:pPr>
            <a:r>
              <a:rPr lang="en-US" sz="4750" b="1" dirty="0">
                <a:solidFill>
                  <a:srgbClr val="443728"/>
                </a:solidFill>
                <a:latin typeface="Crimson Pro Bold" pitchFamily="34" charset="0"/>
                <a:ea typeface="Crimson Pro Bold" pitchFamily="34" charset="-122"/>
                <a:cs typeface="Crimson Pro Bold" pitchFamily="34" charset="-120"/>
              </a:rPr>
              <a:t>3</a:t>
            </a:r>
            <a:endParaRPr lang="en-US" sz="4750" dirty="0"/>
          </a:p>
        </p:txBody>
      </p:sp>
      <p:sp>
        <p:nvSpPr>
          <p:cNvPr id="11" name="Text 8"/>
          <p:cNvSpPr/>
          <p:nvPr/>
        </p:nvSpPr>
        <p:spPr>
          <a:xfrm>
            <a:off x="3420428" y="5054322"/>
            <a:ext cx="2303026" cy="287774"/>
          </a:xfrm>
          <a:prstGeom prst="rect">
            <a:avLst/>
          </a:prstGeom>
          <a:noFill/>
        </p:spPr>
        <p:txBody>
          <a:bodyPr wrap="none" lIns="0" tIns="0" rIns="0" bIns="0" rtlCol="0" anchor="t"/>
          <a:lstStyle/>
          <a:p>
            <a:pPr marL="0" indent="0" algn="ctr">
              <a:lnSpc>
                <a:spcPts val="2250"/>
              </a:lnSpc>
              <a:buNone/>
            </a:pPr>
            <a:r>
              <a:rPr lang="en-US" sz="1800" b="1" dirty="0">
                <a:solidFill>
                  <a:srgbClr val="443728"/>
                </a:solidFill>
                <a:latin typeface="Crimson Pro Bold" pitchFamily="34" charset="0"/>
                <a:ea typeface="Crimson Pro Bold" pitchFamily="34" charset="-122"/>
                <a:cs typeface="Crimson Pro Bold" pitchFamily="34" charset="-120"/>
              </a:rPr>
              <a:t>Core Features</a:t>
            </a:r>
            <a:endParaRPr lang="en-US" sz="1800" dirty="0"/>
          </a:p>
        </p:txBody>
      </p:sp>
      <p:sp>
        <p:nvSpPr>
          <p:cNvPr id="12" name="Text 9"/>
          <p:cNvSpPr/>
          <p:nvPr/>
        </p:nvSpPr>
        <p:spPr>
          <a:xfrm>
            <a:off x="2677478" y="5452586"/>
            <a:ext cx="3788926" cy="884039"/>
          </a:xfrm>
          <a:prstGeom prst="rect">
            <a:avLst/>
          </a:prstGeom>
          <a:noFill/>
        </p:spPr>
        <p:txBody>
          <a:bodyPr wrap="square" lIns="0" tIns="0" rIns="0" bIns="0" rtlCol="0" anchor="t"/>
          <a:lstStyle/>
          <a:p>
            <a:pPr marL="0" indent="0" algn="ctr">
              <a:lnSpc>
                <a:spcPts val="2300"/>
              </a:lnSpc>
              <a:buNone/>
            </a:pPr>
            <a:r>
              <a:rPr lang="en-US" sz="1450" dirty="0">
                <a:solidFill>
                  <a:srgbClr val="443728"/>
                </a:solidFill>
                <a:latin typeface="Open Sans" pitchFamily="34" charset="0"/>
                <a:ea typeface="Open Sans" pitchFamily="34" charset="-122"/>
                <a:cs typeface="Open Sans" pitchFamily="34" charset="-120"/>
              </a:rPr>
              <a:t>Dashboard scanning, sound analysis, and diagnostic reporting form the essential functionality</a:t>
            </a:r>
            <a:endParaRPr lang="en-US" sz="1450" dirty="0"/>
          </a:p>
        </p:txBody>
      </p:sp>
      <p:sp>
        <p:nvSpPr>
          <p:cNvPr id="13" name="Text 10"/>
          <p:cNvSpPr/>
          <p:nvPr/>
        </p:nvSpPr>
        <p:spPr>
          <a:xfrm>
            <a:off x="644843" y="6543794"/>
            <a:ext cx="7854315" cy="884039"/>
          </a:xfrm>
          <a:prstGeom prst="rect">
            <a:avLst/>
          </a:prstGeom>
          <a:noFill/>
        </p:spPr>
        <p:txBody>
          <a:bodyPr wrap="square" lIns="0" tIns="0" rIns="0" bIns="0" rtlCol="0" anchor="t"/>
          <a:lstStyle/>
          <a:p>
            <a:pPr marL="0" indent="0" algn="l">
              <a:lnSpc>
                <a:spcPts val="2300"/>
              </a:lnSpc>
              <a:buNone/>
            </a:pPr>
            <a:r>
              <a:rPr lang="en-US" sz="1450" dirty="0">
                <a:solidFill>
                  <a:srgbClr val="443728"/>
                </a:solidFill>
                <a:latin typeface="Open Sans" pitchFamily="34" charset="0"/>
                <a:ea typeface="Open Sans" pitchFamily="34" charset="-122"/>
                <a:cs typeface="Open Sans" pitchFamily="34" charset="-120"/>
              </a:rPr>
              <a:t>These high-priority requirements directly address the core problem statement of helping car owners diagnose vehicle issues. They combine high importance with reasonable technical feasibility, making them the foundation of the application's value proposition.</a:t>
            </a:r>
            <a:endParaRPr lang="en-US" sz="14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11279" y="560308"/>
            <a:ext cx="5456277" cy="634960"/>
          </a:xfrm>
          <a:prstGeom prst="rect">
            <a:avLst/>
          </a:prstGeom>
          <a:noFill/>
        </p:spPr>
        <p:txBody>
          <a:bodyPr wrap="none" lIns="0" tIns="0" rIns="0" bIns="0" rtlCol="0" anchor="t"/>
          <a:lstStyle/>
          <a:p>
            <a:pPr marL="0" indent="0" algn="l">
              <a:lnSpc>
                <a:spcPts val="5000"/>
              </a:lnSpc>
              <a:buNone/>
            </a:pPr>
            <a:r>
              <a:rPr lang="en-US" sz="4000" b="1" dirty="0">
                <a:solidFill>
                  <a:srgbClr val="443728"/>
                </a:solidFill>
                <a:latin typeface="Crimson Pro Bold" pitchFamily="34" charset="0"/>
                <a:ea typeface="Crimson Pro Bold" pitchFamily="34" charset="-122"/>
                <a:cs typeface="Crimson Pro Bold" pitchFamily="34" charset="-120"/>
              </a:rPr>
              <a:t>Functional Requirements</a:t>
            </a:r>
            <a:endParaRPr lang="en-US" sz="4000" dirty="0"/>
          </a:p>
        </p:txBody>
      </p:sp>
      <p:sp>
        <p:nvSpPr>
          <p:cNvPr id="3" name="Shape 1"/>
          <p:cNvSpPr/>
          <p:nvPr/>
        </p:nvSpPr>
        <p:spPr>
          <a:xfrm>
            <a:off x="7303770" y="1601629"/>
            <a:ext cx="22860" cy="6067663"/>
          </a:xfrm>
          <a:prstGeom prst="roundRect">
            <a:avLst>
              <a:gd name="adj" fmla="val 373402"/>
            </a:avLst>
          </a:prstGeom>
          <a:solidFill>
            <a:srgbClr val="D1C8C6"/>
          </a:solidFill>
        </p:spPr>
      </p:sp>
      <p:sp>
        <p:nvSpPr>
          <p:cNvPr id="4" name="Shape 2"/>
          <p:cNvSpPr/>
          <p:nvPr/>
        </p:nvSpPr>
        <p:spPr>
          <a:xfrm>
            <a:off x="6499860" y="1818799"/>
            <a:ext cx="609600" cy="22860"/>
          </a:xfrm>
          <a:prstGeom prst="roundRect">
            <a:avLst>
              <a:gd name="adj" fmla="val 373402"/>
            </a:avLst>
          </a:prstGeom>
          <a:solidFill>
            <a:srgbClr val="D1C8C6"/>
          </a:solidFill>
        </p:spPr>
      </p:sp>
      <p:sp>
        <p:nvSpPr>
          <p:cNvPr id="5" name="Shape 3"/>
          <p:cNvSpPr/>
          <p:nvPr/>
        </p:nvSpPr>
        <p:spPr>
          <a:xfrm>
            <a:off x="7086600" y="1601629"/>
            <a:ext cx="457200" cy="457200"/>
          </a:xfrm>
          <a:prstGeom prst="roundRect">
            <a:avLst>
              <a:gd name="adj" fmla="val 18670"/>
            </a:avLst>
          </a:prstGeom>
          <a:solidFill>
            <a:srgbClr val="EBE2E0"/>
          </a:solidFill>
          <a:ln w="7620">
            <a:solidFill>
              <a:srgbClr val="D1C8C6"/>
            </a:solidFill>
            <a:prstDash val="solid"/>
          </a:ln>
        </p:spPr>
      </p:sp>
      <p:pic>
        <p:nvPicPr>
          <p:cNvPr id="6" name="Image 0" descr="preencoded.png"/>
          <p:cNvPicPr>
            <a:picLocks noChangeAspect="1"/>
          </p:cNvPicPr>
          <p:nvPr/>
        </p:nvPicPr>
        <p:blipFill>
          <a:blip r:embed="rId1"/>
          <a:stretch>
            <a:fillRect/>
          </a:stretch>
        </p:blipFill>
        <p:spPr>
          <a:xfrm>
            <a:off x="7162800" y="1639729"/>
            <a:ext cx="304800" cy="381000"/>
          </a:xfrm>
          <a:prstGeom prst="rect">
            <a:avLst/>
          </a:prstGeom>
        </p:spPr>
      </p:pic>
      <p:sp>
        <p:nvSpPr>
          <p:cNvPr id="7" name="Text 4"/>
          <p:cNvSpPr/>
          <p:nvPr/>
        </p:nvSpPr>
        <p:spPr>
          <a:xfrm>
            <a:off x="3391853" y="1671399"/>
            <a:ext cx="2907268" cy="317540"/>
          </a:xfrm>
          <a:prstGeom prst="rect">
            <a:avLst/>
          </a:prstGeom>
          <a:noFill/>
        </p:spPr>
        <p:txBody>
          <a:bodyPr wrap="none" lIns="0" tIns="0" rIns="0" bIns="0" rtlCol="0" anchor="t"/>
          <a:lstStyle/>
          <a:p>
            <a:pPr marL="0" indent="0" algn="r">
              <a:lnSpc>
                <a:spcPts val="2500"/>
              </a:lnSpc>
              <a:buNone/>
            </a:pPr>
            <a:r>
              <a:rPr lang="en-US" sz="2000" b="1" dirty="0">
                <a:solidFill>
                  <a:srgbClr val="443728"/>
                </a:solidFill>
                <a:latin typeface="Crimson Pro Bold" pitchFamily="34" charset="0"/>
                <a:ea typeface="Crimson Pro Bold" pitchFamily="34" charset="-122"/>
                <a:cs typeface="Crimson Pro Bold" pitchFamily="34" charset="-120"/>
              </a:rPr>
              <a:t>Dashboard Light Detection</a:t>
            </a:r>
            <a:endParaRPr lang="en-US" sz="2000" dirty="0"/>
          </a:p>
        </p:txBody>
      </p:sp>
      <p:sp>
        <p:nvSpPr>
          <p:cNvPr id="8" name="Text 5"/>
          <p:cNvSpPr/>
          <p:nvPr/>
        </p:nvSpPr>
        <p:spPr>
          <a:xfrm>
            <a:off x="711279" y="2110859"/>
            <a:ext cx="5587841" cy="650319"/>
          </a:xfrm>
          <a:prstGeom prst="rect">
            <a:avLst/>
          </a:prstGeom>
          <a:noFill/>
        </p:spPr>
        <p:txBody>
          <a:bodyPr wrap="square" lIns="0" tIns="0" rIns="0" bIns="0" rtlCol="0" anchor="t"/>
          <a:lstStyle/>
          <a:p>
            <a:pPr marL="0" indent="0" algn="r">
              <a:lnSpc>
                <a:spcPts val="2550"/>
              </a:lnSpc>
              <a:buNone/>
            </a:pPr>
            <a:r>
              <a:rPr lang="en-US" sz="1600" dirty="0">
                <a:solidFill>
                  <a:srgbClr val="443728"/>
                </a:solidFill>
                <a:latin typeface="Open Sans" pitchFamily="34" charset="0"/>
                <a:ea typeface="Open Sans" pitchFamily="34" charset="-122"/>
                <a:cs typeface="Open Sans" pitchFamily="34" charset="-120"/>
              </a:rPr>
              <a:t>Capture dashboard images, recognize multiple warning lights, identify meanings and urgency levels</a:t>
            </a:r>
            <a:endParaRPr lang="en-US" sz="1600" dirty="0"/>
          </a:p>
        </p:txBody>
      </p:sp>
      <p:sp>
        <p:nvSpPr>
          <p:cNvPr id="9" name="Shape 6"/>
          <p:cNvSpPr/>
          <p:nvPr/>
        </p:nvSpPr>
        <p:spPr>
          <a:xfrm>
            <a:off x="7520940" y="3037999"/>
            <a:ext cx="609600" cy="22860"/>
          </a:xfrm>
          <a:prstGeom prst="roundRect">
            <a:avLst>
              <a:gd name="adj" fmla="val 373402"/>
            </a:avLst>
          </a:prstGeom>
          <a:solidFill>
            <a:srgbClr val="D1C8C6"/>
          </a:solidFill>
        </p:spPr>
      </p:sp>
      <p:sp>
        <p:nvSpPr>
          <p:cNvPr id="10" name="Shape 7"/>
          <p:cNvSpPr/>
          <p:nvPr/>
        </p:nvSpPr>
        <p:spPr>
          <a:xfrm>
            <a:off x="7086600" y="2820829"/>
            <a:ext cx="457200" cy="457200"/>
          </a:xfrm>
          <a:prstGeom prst="roundRect">
            <a:avLst>
              <a:gd name="adj" fmla="val 18670"/>
            </a:avLst>
          </a:prstGeom>
          <a:solidFill>
            <a:srgbClr val="EBE2E0"/>
          </a:solidFill>
          <a:ln w="7620">
            <a:solidFill>
              <a:srgbClr val="D1C8C6"/>
            </a:solidFill>
            <a:prstDash val="solid"/>
          </a:ln>
        </p:spPr>
      </p:sp>
      <p:pic>
        <p:nvPicPr>
          <p:cNvPr id="11" name="Image 1" descr="preencoded.png"/>
          <p:cNvPicPr>
            <a:picLocks noChangeAspect="1"/>
          </p:cNvPicPr>
          <p:nvPr/>
        </p:nvPicPr>
        <p:blipFill>
          <a:blip r:embed="rId2"/>
          <a:stretch>
            <a:fillRect/>
          </a:stretch>
        </p:blipFill>
        <p:spPr>
          <a:xfrm>
            <a:off x="7162800" y="2858929"/>
            <a:ext cx="304800" cy="381000"/>
          </a:xfrm>
          <a:prstGeom prst="rect">
            <a:avLst/>
          </a:prstGeom>
        </p:spPr>
      </p:pic>
      <p:sp>
        <p:nvSpPr>
          <p:cNvPr id="12" name="Text 8"/>
          <p:cNvSpPr/>
          <p:nvPr/>
        </p:nvSpPr>
        <p:spPr>
          <a:xfrm>
            <a:off x="8331279" y="2890599"/>
            <a:ext cx="2540437" cy="317540"/>
          </a:xfrm>
          <a:prstGeom prst="rect">
            <a:avLst/>
          </a:prstGeom>
          <a:noFill/>
        </p:spPr>
        <p:txBody>
          <a:bodyPr wrap="none" lIns="0" tIns="0" rIns="0" bIns="0" rtlCol="0" anchor="t"/>
          <a:lstStyle/>
          <a:p>
            <a:pPr marL="0" indent="0" algn="l">
              <a:lnSpc>
                <a:spcPts val="2500"/>
              </a:lnSpc>
              <a:buNone/>
            </a:pPr>
            <a:r>
              <a:rPr lang="en-US" sz="2000" b="1" dirty="0">
                <a:solidFill>
                  <a:srgbClr val="443728"/>
                </a:solidFill>
                <a:latin typeface="Crimson Pro Bold" pitchFamily="34" charset="0"/>
                <a:ea typeface="Crimson Pro Bold" pitchFamily="34" charset="-122"/>
                <a:cs typeface="Crimson Pro Bold" pitchFamily="34" charset="-120"/>
              </a:rPr>
              <a:t>Engine Sound Analysis</a:t>
            </a:r>
            <a:endParaRPr lang="en-US" sz="2000" dirty="0"/>
          </a:p>
        </p:txBody>
      </p:sp>
      <p:sp>
        <p:nvSpPr>
          <p:cNvPr id="13" name="Text 9"/>
          <p:cNvSpPr/>
          <p:nvPr/>
        </p:nvSpPr>
        <p:spPr>
          <a:xfrm>
            <a:off x="8331279" y="3330059"/>
            <a:ext cx="5587841" cy="650319"/>
          </a:xfrm>
          <a:prstGeom prst="rect">
            <a:avLst/>
          </a:prstGeom>
          <a:noFill/>
        </p:spPr>
        <p:txBody>
          <a:bodyPr wrap="square" lIns="0" tIns="0" rIns="0" bIns="0" rtlCol="0" anchor="t"/>
          <a:lstStyle/>
          <a:p>
            <a:pPr marL="0" indent="0" algn="l">
              <a:lnSpc>
                <a:spcPts val="2550"/>
              </a:lnSpc>
              <a:buNone/>
            </a:pPr>
            <a:r>
              <a:rPr lang="en-US" sz="1600" dirty="0">
                <a:solidFill>
                  <a:srgbClr val="443728"/>
                </a:solidFill>
                <a:latin typeface="Open Sans" pitchFamily="34" charset="0"/>
                <a:ea typeface="Open Sans" pitchFamily="34" charset="-122"/>
                <a:cs typeface="Open Sans" pitchFamily="34" charset="-120"/>
              </a:rPr>
              <a:t>Record and analyze engine sounds for abnormal patterns using trained ML models</a:t>
            </a:r>
            <a:endParaRPr lang="en-US" sz="1600" dirty="0"/>
          </a:p>
        </p:txBody>
      </p:sp>
      <p:sp>
        <p:nvSpPr>
          <p:cNvPr id="14" name="Shape 10"/>
          <p:cNvSpPr/>
          <p:nvPr/>
        </p:nvSpPr>
        <p:spPr>
          <a:xfrm>
            <a:off x="6499860" y="4088963"/>
            <a:ext cx="609600" cy="22860"/>
          </a:xfrm>
          <a:prstGeom prst="roundRect">
            <a:avLst>
              <a:gd name="adj" fmla="val 373402"/>
            </a:avLst>
          </a:prstGeom>
          <a:solidFill>
            <a:srgbClr val="D1C8C6"/>
          </a:solidFill>
        </p:spPr>
      </p:sp>
      <p:sp>
        <p:nvSpPr>
          <p:cNvPr id="15" name="Shape 11"/>
          <p:cNvSpPr/>
          <p:nvPr/>
        </p:nvSpPr>
        <p:spPr>
          <a:xfrm>
            <a:off x="7086600" y="3871793"/>
            <a:ext cx="457200" cy="457200"/>
          </a:xfrm>
          <a:prstGeom prst="roundRect">
            <a:avLst>
              <a:gd name="adj" fmla="val 18670"/>
            </a:avLst>
          </a:prstGeom>
          <a:solidFill>
            <a:srgbClr val="EBE2E0"/>
          </a:solidFill>
          <a:ln w="7620">
            <a:solidFill>
              <a:srgbClr val="D1C8C6"/>
            </a:solidFill>
            <a:prstDash val="solid"/>
          </a:ln>
        </p:spPr>
      </p:sp>
      <p:pic>
        <p:nvPicPr>
          <p:cNvPr id="16" name="Image 2" descr="preencoded.png"/>
          <p:cNvPicPr>
            <a:picLocks noChangeAspect="1"/>
          </p:cNvPicPr>
          <p:nvPr/>
        </p:nvPicPr>
        <p:blipFill>
          <a:blip r:embed="rId3"/>
          <a:stretch>
            <a:fillRect/>
          </a:stretch>
        </p:blipFill>
        <p:spPr>
          <a:xfrm>
            <a:off x="7162800" y="3909893"/>
            <a:ext cx="304800" cy="381000"/>
          </a:xfrm>
          <a:prstGeom prst="rect">
            <a:avLst/>
          </a:prstGeom>
        </p:spPr>
      </p:pic>
      <p:sp>
        <p:nvSpPr>
          <p:cNvPr id="17" name="Text 12"/>
          <p:cNvSpPr/>
          <p:nvPr/>
        </p:nvSpPr>
        <p:spPr>
          <a:xfrm>
            <a:off x="3758684" y="3941564"/>
            <a:ext cx="2540437" cy="317540"/>
          </a:xfrm>
          <a:prstGeom prst="rect">
            <a:avLst/>
          </a:prstGeom>
          <a:noFill/>
        </p:spPr>
        <p:txBody>
          <a:bodyPr wrap="none" lIns="0" tIns="0" rIns="0" bIns="0" rtlCol="0" anchor="t"/>
          <a:lstStyle/>
          <a:p>
            <a:pPr marL="0" indent="0" algn="r">
              <a:lnSpc>
                <a:spcPts val="2500"/>
              </a:lnSpc>
              <a:buNone/>
            </a:pPr>
            <a:r>
              <a:rPr lang="en-US" sz="2000" b="1" dirty="0">
                <a:solidFill>
                  <a:srgbClr val="443728"/>
                </a:solidFill>
                <a:latin typeface="Crimson Pro Bold" pitchFamily="34" charset="0"/>
                <a:ea typeface="Crimson Pro Bold" pitchFamily="34" charset="-122"/>
                <a:cs typeface="Crimson Pro Bold" pitchFamily="34" charset="-120"/>
              </a:rPr>
              <a:t>Fault Diagnosis</a:t>
            </a:r>
            <a:endParaRPr lang="en-US" sz="2000" dirty="0"/>
          </a:p>
        </p:txBody>
      </p:sp>
      <p:sp>
        <p:nvSpPr>
          <p:cNvPr id="18" name="Text 13"/>
          <p:cNvSpPr/>
          <p:nvPr/>
        </p:nvSpPr>
        <p:spPr>
          <a:xfrm>
            <a:off x="711279" y="4381024"/>
            <a:ext cx="5587841" cy="650319"/>
          </a:xfrm>
          <a:prstGeom prst="rect">
            <a:avLst/>
          </a:prstGeom>
          <a:noFill/>
        </p:spPr>
        <p:txBody>
          <a:bodyPr wrap="square" lIns="0" tIns="0" rIns="0" bIns="0" rtlCol="0" anchor="t"/>
          <a:lstStyle/>
          <a:p>
            <a:pPr marL="0" indent="0" algn="r">
              <a:lnSpc>
                <a:spcPts val="2550"/>
              </a:lnSpc>
              <a:buNone/>
            </a:pPr>
            <a:r>
              <a:rPr lang="en-US" sz="1600" dirty="0">
                <a:solidFill>
                  <a:srgbClr val="443728"/>
                </a:solidFill>
                <a:latin typeface="Open Sans" pitchFamily="34" charset="0"/>
                <a:ea typeface="Open Sans" pitchFamily="34" charset="-122"/>
                <a:cs typeface="Open Sans" pitchFamily="34" charset="-120"/>
              </a:rPr>
              <a:t>Display possible causes, urgency levels, repair actions, and maintenance tips</a:t>
            </a:r>
            <a:endParaRPr lang="en-US" sz="1600" dirty="0"/>
          </a:p>
        </p:txBody>
      </p:sp>
      <p:sp>
        <p:nvSpPr>
          <p:cNvPr id="19" name="Shape 14"/>
          <p:cNvSpPr/>
          <p:nvPr/>
        </p:nvSpPr>
        <p:spPr>
          <a:xfrm>
            <a:off x="7520940" y="5139928"/>
            <a:ext cx="609600" cy="22860"/>
          </a:xfrm>
          <a:prstGeom prst="roundRect">
            <a:avLst>
              <a:gd name="adj" fmla="val 373402"/>
            </a:avLst>
          </a:prstGeom>
          <a:solidFill>
            <a:srgbClr val="D1C8C6"/>
          </a:solidFill>
        </p:spPr>
      </p:sp>
      <p:sp>
        <p:nvSpPr>
          <p:cNvPr id="20" name="Shape 15"/>
          <p:cNvSpPr/>
          <p:nvPr/>
        </p:nvSpPr>
        <p:spPr>
          <a:xfrm>
            <a:off x="7086600" y="4922758"/>
            <a:ext cx="457200" cy="457200"/>
          </a:xfrm>
          <a:prstGeom prst="roundRect">
            <a:avLst>
              <a:gd name="adj" fmla="val 18670"/>
            </a:avLst>
          </a:prstGeom>
          <a:solidFill>
            <a:srgbClr val="EBE2E0"/>
          </a:solidFill>
          <a:ln w="7620">
            <a:solidFill>
              <a:srgbClr val="D1C8C6"/>
            </a:solidFill>
            <a:prstDash val="solid"/>
          </a:ln>
        </p:spPr>
      </p:sp>
      <p:pic>
        <p:nvPicPr>
          <p:cNvPr id="21" name="Image 3" descr="preencoded.png"/>
          <p:cNvPicPr>
            <a:picLocks noChangeAspect="1"/>
          </p:cNvPicPr>
          <p:nvPr/>
        </p:nvPicPr>
        <p:blipFill>
          <a:blip r:embed="rId4"/>
          <a:stretch>
            <a:fillRect/>
          </a:stretch>
        </p:blipFill>
        <p:spPr>
          <a:xfrm>
            <a:off x="7162800" y="4960858"/>
            <a:ext cx="304800" cy="381000"/>
          </a:xfrm>
          <a:prstGeom prst="rect">
            <a:avLst/>
          </a:prstGeom>
        </p:spPr>
      </p:pic>
      <p:sp>
        <p:nvSpPr>
          <p:cNvPr id="22" name="Text 16"/>
          <p:cNvSpPr/>
          <p:nvPr/>
        </p:nvSpPr>
        <p:spPr>
          <a:xfrm>
            <a:off x="8331279" y="4992529"/>
            <a:ext cx="2540437" cy="317540"/>
          </a:xfrm>
          <a:prstGeom prst="rect">
            <a:avLst/>
          </a:prstGeom>
          <a:noFill/>
        </p:spPr>
        <p:txBody>
          <a:bodyPr wrap="none" lIns="0" tIns="0" rIns="0" bIns="0" rtlCol="0" anchor="t"/>
          <a:lstStyle/>
          <a:p>
            <a:pPr marL="0" indent="0" algn="l">
              <a:lnSpc>
                <a:spcPts val="2500"/>
              </a:lnSpc>
              <a:buNone/>
            </a:pPr>
            <a:r>
              <a:rPr lang="en-US" sz="2000" b="1" dirty="0">
                <a:solidFill>
                  <a:srgbClr val="443728"/>
                </a:solidFill>
                <a:latin typeface="Crimson Pro Bold" pitchFamily="34" charset="0"/>
                <a:ea typeface="Crimson Pro Bold" pitchFamily="34" charset="-122"/>
                <a:cs typeface="Crimson Pro Bold" pitchFamily="34" charset="-120"/>
              </a:rPr>
              <a:t>Multimedia Support</a:t>
            </a:r>
            <a:endParaRPr lang="en-US" sz="2000" dirty="0"/>
          </a:p>
        </p:txBody>
      </p:sp>
      <p:sp>
        <p:nvSpPr>
          <p:cNvPr id="23" name="Text 17"/>
          <p:cNvSpPr/>
          <p:nvPr/>
        </p:nvSpPr>
        <p:spPr>
          <a:xfrm>
            <a:off x="8331279" y="5431988"/>
            <a:ext cx="5587841" cy="650319"/>
          </a:xfrm>
          <a:prstGeom prst="rect">
            <a:avLst/>
          </a:prstGeom>
          <a:noFill/>
        </p:spPr>
        <p:txBody>
          <a:bodyPr wrap="square" lIns="0" tIns="0" rIns="0" bIns="0" rtlCol="0" anchor="t"/>
          <a:lstStyle/>
          <a:p>
            <a:pPr marL="0" indent="0" algn="l">
              <a:lnSpc>
                <a:spcPts val="2550"/>
              </a:lnSpc>
              <a:buNone/>
            </a:pPr>
            <a:r>
              <a:rPr lang="en-US" sz="1600" dirty="0">
                <a:solidFill>
                  <a:srgbClr val="443728"/>
                </a:solidFill>
                <a:latin typeface="Open Sans" pitchFamily="34" charset="0"/>
                <a:ea typeface="Open Sans" pitchFamily="34" charset="-122"/>
                <a:cs typeface="Open Sans" pitchFamily="34" charset="-120"/>
              </a:rPr>
              <a:t>Provide embedded video links from verified car experts based on identified issues</a:t>
            </a:r>
            <a:endParaRPr lang="en-US" sz="1600" dirty="0"/>
          </a:p>
        </p:txBody>
      </p:sp>
      <p:sp>
        <p:nvSpPr>
          <p:cNvPr id="24" name="Shape 18"/>
          <p:cNvSpPr/>
          <p:nvPr/>
        </p:nvSpPr>
        <p:spPr>
          <a:xfrm>
            <a:off x="6499860" y="6190893"/>
            <a:ext cx="609600" cy="22860"/>
          </a:xfrm>
          <a:prstGeom prst="roundRect">
            <a:avLst>
              <a:gd name="adj" fmla="val 373402"/>
            </a:avLst>
          </a:prstGeom>
          <a:solidFill>
            <a:srgbClr val="D1C8C6"/>
          </a:solidFill>
        </p:spPr>
      </p:sp>
      <p:sp>
        <p:nvSpPr>
          <p:cNvPr id="25" name="Shape 19"/>
          <p:cNvSpPr/>
          <p:nvPr/>
        </p:nvSpPr>
        <p:spPr>
          <a:xfrm>
            <a:off x="7086600" y="5973723"/>
            <a:ext cx="457200" cy="457200"/>
          </a:xfrm>
          <a:prstGeom prst="roundRect">
            <a:avLst>
              <a:gd name="adj" fmla="val 18670"/>
            </a:avLst>
          </a:prstGeom>
          <a:solidFill>
            <a:srgbClr val="EBE2E0"/>
          </a:solidFill>
          <a:ln w="7620">
            <a:solidFill>
              <a:srgbClr val="D1C8C6"/>
            </a:solidFill>
            <a:prstDash val="solid"/>
          </a:ln>
        </p:spPr>
      </p:sp>
      <p:pic>
        <p:nvPicPr>
          <p:cNvPr id="26" name="Image 4" descr="preencoded.png"/>
          <p:cNvPicPr>
            <a:picLocks noChangeAspect="1"/>
          </p:cNvPicPr>
          <p:nvPr/>
        </p:nvPicPr>
        <p:blipFill>
          <a:blip r:embed="rId5"/>
          <a:stretch>
            <a:fillRect/>
          </a:stretch>
        </p:blipFill>
        <p:spPr>
          <a:xfrm>
            <a:off x="7162800" y="6011823"/>
            <a:ext cx="304800" cy="381000"/>
          </a:xfrm>
          <a:prstGeom prst="rect">
            <a:avLst/>
          </a:prstGeom>
        </p:spPr>
      </p:pic>
      <p:sp>
        <p:nvSpPr>
          <p:cNvPr id="27" name="Text 20"/>
          <p:cNvSpPr/>
          <p:nvPr/>
        </p:nvSpPr>
        <p:spPr>
          <a:xfrm>
            <a:off x="3758684" y="6043493"/>
            <a:ext cx="2540437" cy="317540"/>
          </a:xfrm>
          <a:prstGeom prst="rect">
            <a:avLst/>
          </a:prstGeom>
          <a:noFill/>
        </p:spPr>
        <p:txBody>
          <a:bodyPr wrap="none" lIns="0" tIns="0" rIns="0" bIns="0" rtlCol="0" anchor="t"/>
          <a:lstStyle/>
          <a:p>
            <a:pPr marL="0" indent="0" algn="r">
              <a:lnSpc>
                <a:spcPts val="2500"/>
              </a:lnSpc>
              <a:buNone/>
            </a:pPr>
            <a:r>
              <a:rPr lang="en-US" sz="2000" b="1" dirty="0">
                <a:solidFill>
                  <a:srgbClr val="443728"/>
                </a:solidFill>
                <a:latin typeface="Crimson Pro Bold" pitchFamily="34" charset="0"/>
                <a:ea typeface="Crimson Pro Bold" pitchFamily="34" charset="-122"/>
                <a:cs typeface="Crimson Pro Bold" pitchFamily="34" charset="-120"/>
              </a:rPr>
              <a:t>Offline Functionality</a:t>
            </a:r>
            <a:endParaRPr lang="en-US" sz="2000" dirty="0"/>
          </a:p>
        </p:txBody>
      </p:sp>
      <p:sp>
        <p:nvSpPr>
          <p:cNvPr id="28" name="Text 21"/>
          <p:cNvSpPr/>
          <p:nvPr/>
        </p:nvSpPr>
        <p:spPr>
          <a:xfrm>
            <a:off x="711279" y="6482953"/>
            <a:ext cx="5587841" cy="650319"/>
          </a:xfrm>
          <a:prstGeom prst="rect">
            <a:avLst/>
          </a:prstGeom>
          <a:noFill/>
        </p:spPr>
        <p:txBody>
          <a:bodyPr wrap="square" lIns="0" tIns="0" rIns="0" bIns="0" rtlCol="0" anchor="t"/>
          <a:lstStyle/>
          <a:p>
            <a:pPr marL="0" indent="0" algn="r">
              <a:lnSpc>
                <a:spcPts val="2550"/>
              </a:lnSpc>
              <a:buNone/>
            </a:pPr>
            <a:r>
              <a:rPr lang="en-US" sz="1600" dirty="0">
                <a:solidFill>
                  <a:srgbClr val="443728"/>
                </a:solidFill>
                <a:latin typeface="Open Sans" pitchFamily="34" charset="0"/>
                <a:ea typeface="Open Sans" pitchFamily="34" charset="-122"/>
                <a:cs typeface="Open Sans" pitchFamily="34" charset="-120"/>
              </a:rPr>
              <a:t>Support basic diagnostics using preloaded data when offline</a:t>
            </a:r>
            <a:endParaRPr lang="en-US" sz="1600" dirty="0"/>
          </a:p>
        </p:txBody>
      </p:sp>
      <p:pic>
        <p:nvPicPr>
          <p:cNvPr id="29" name="Picture 28" descr="20250505_233955"/>
          <p:cNvPicPr>
            <a:picLocks noChangeAspect="1"/>
          </p:cNvPicPr>
          <p:nvPr/>
        </p:nvPicPr>
        <p:blipFill>
          <a:blip r:embed="rId6"/>
          <a:srcRect t="53480" r="18696" b="26968"/>
          <a:stretch>
            <a:fillRect/>
          </a:stretch>
        </p:blipFill>
        <p:spPr>
          <a:xfrm>
            <a:off x="8821420" y="7103745"/>
            <a:ext cx="6690995" cy="160909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760571"/>
            <a:ext cx="7308175" cy="708779"/>
          </a:xfrm>
          <a:prstGeom prst="rect">
            <a:avLst/>
          </a:prstGeom>
          <a:noFill/>
        </p:spPr>
        <p:txBody>
          <a:bodyPr wrap="none" lIns="0" tIns="0" rIns="0" bIns="0" rtlCol="0" anchor="t"/>
          <a:lstStyle/>
          <a:p>
            <a:pPr marL="0" indent="0" algn="l">
              <a:lnSpc>
                <a:spcPts val="5550"/>
              </a:lnSpc>
              <a:buNone/>
            </a:pPr>
            <a:r>
              <a:rPr lang="en-US" sz="4450" b="1" dirty="0">
                <a:solidFill>
                  <a:srgbClr val="443728"/>
                </a:solidFill>
                <a:latin typeface="Crimson Pro Bold" pitchFamily="34" charset="0"/>
                <a:ea typeface="Crimson Pro Bold" pitchFamily="34" charset="-122"/>
                <a:cs typeface="Crimson Pro Bold" pitchFamily="34" charset="-120"/>
              </a:rPr>
              <a:t>Non-Functional Requirements</a:t>
            </a:r>
            <a:endParaRPr lang="en-US" sz="4450" dirty="0"/>
          </a:p>
        </p:txBody>
      </p:sp>
      <p:sp>
        <p:nvSpPr>
          <p:cNvPr id="3" name="Text 1"/>
          <p:cNvSpPr/>
          <p:nvPr/>
        </p:nvSpPr>
        <p:spPr>
          <a:xfrm>
            <a:off x="1857256" y="2371011"/>
            <a:ext cx="2835235" cy="354330"/>
          </a:xfrm>
          <a:prstGeom prst="rect">
            <a:avLst/>
          </a:prstGeom>
          <a:noFill/>
        </p:spPr>
        <p:txBody>
          <a:bodyPr wrap="none" lIns="0" tIns="0" rIns="0" bIns="0" rtlCol="0" anchor="t"/>
          <a:lstStyle/>
          <a:p>
            <a:pPr marL="0" indent="0" algn="r">
              <a:lnSpc>
                <a:spcPts val="2750"/>
              </a:lnSpc>
              <a:buNone/>
            </a:pPr>
            <a:r>
              <a:rPr lang="en-US" sz="2200" b="1" dirty="0">
                <a:solidFill>
                  <a:srgbClr val="443728"/>
                </a:solidFill>
                <a:latin typeface="Crimson Pro Bold" pitchFamily="34" charset="0"/>
                <a:ea typeface="Crimson Pro Bold" pitchFamily="34" charset="-122"/>
                <a:cs typeface="Crimson Pro Bold" pitchFamily="34" charset="-120"/>
              </a:rPr>
              <a:t>Usability</a:t>
            </a:r>
            <a:endParaRPr lang="en-US" sz="2200" dirty="0"/>
          </a:p>
        </p:txBody>
      </p:sp>
      <p:sp>
        <p:nvSpPr>
          <p:cNvPr id="4" name="Text 2"/>
          <p:cNvSpPr/>
          <p:nvPr/>
        </p:nvSpPr>
        <p:spPr>
          <a:xfrm>
            <a:off x="793790" y="2861429"/>
            <a:ext cx="3898702" cy="725805"/>
          </a:xfrm>
          <a:prstGeom prst="rect">
            <a:avLst/>
          </a:prstGeom>
          <a:noFill/>
        </p:spPr>
        <p:txBody>
          <a:bodyPr wrap="square" lIns="0" tIns="0" rIns="0" bIns="0" rtlCol="0" anchor="t"/>
          <a:lstStyle/>
          <a:p>
            <a:pPr marL="0" indent="0" algn="r">
              <a:lnSpc>
                <a:spcPts val="2850"/>
              </a:lnSpc>
              <a:buNone/>
            </a:pPr>
            <a:r>
              <a:rPr lang="en-US" sz="1750" dirty="0">
                <a:solidFill>
                  <a:srgbClr val="443728"/>
                </a:solidFill>
                <a:latin typeface="Open Sans" pitchFamily="34" charset="0"/>
                <a:ea typeface="Open Sans" pitchFamily="34" charset="-122"/>
                <a:cs typeface="Open Sans" pitchFamily="34" charset="-120"/>
              </a:rPr>
              <a:t>Intuitive UI requiring minimal technical knowledge</a:t>
            </a:r>
            <a:endParaRPr lang="en-US" sz="1750" dirty="0"/>
          </a:p>
        </p:txBody>
      </p:sp>
      <p:pic>
        <p:nvPicPr>
          <p:cNvPr id="5" name="Image 0" descr="preencoded.png"/>
          <p:cNvPicPr>
            <a:picLocks noChangeAspect="1"/>
          </p:cNvPicPr>
          <p:nvPr/>
        </p:nvPicPr>
        <p:blipFill>
          <a:blip r:embed="rId1"/>
          <a:stretch>
            <a:fillRect/>
          </a:stretch>
        </p:blipFill>
        <p:spPr>
          <a:xfrm>
            <a:off x="5032653" y="1922978"/>
            <a:ext cx="4564975" cy="4564975"/>
          </a:xfrm>
          <a:prstGeom prst="rect">
            <a:avLst/>
          </a:prstGeom>
        </p:spPr>
      </p:pic>
      <p:pic>
        <p:nvPicPr>
          <p:cNvPr id="6" name="Image 1" descr="preencoded.png"/>
          <p:cNvPicPr>
            <a:picLocks noChangeAspect="1"/>
          </p:cNvPicPr>
          <p:nvPr/>
        </p:nvPicPr>
        <p:blipFill>
          <a:blip r:embed="rId2"/>
          <a:stretch>
            <a:fillRect/>
          </a:stretch>
        </p:blipFill>
        <p:spPr>
          <a:xfrm>
            <a:off x="6033492" y="2845832"/>
            <a:ext cx="339328" cy="424220"/>
          </a:xfrm>
          <a:prstGeom prst="rect">
            <a:avLst/>
          </a:prstGeom>
        </p:spPr>
      </p:pic>
      <p:sp>
        <p:nvSpPr>
          <p:cNvPr id="7" name="Text 3"/>
          <p:cNvSpPr/>
          <p:nvPr/>
        </p:nvSpPr>
        <p:spPr>
          <a:xfrm>
            <a:off x="9937790" y="2022753"/>
            <a:ext cx="2835235" cy="354330"/>
          </a:xfrm>
          <a:prstGeom prst="rect">
            <a:avLst/>
          </a:prstGeom>
          <a:noFill/>
        </p:spPr>
        <p:txBody>
          <a:bodyPr wrap="none" lIns="0" tIns="0" rIns="0" bIns="0" rtlCol="0" anchor="t"/>
          <a:lstStyle/>
          <a:p>
            <a:pPr marL="0" indent="0" algn="l">
              <a:lnSpc>
                <a:spcPts val="2750"/>
              </a:lnSpc>
              <a:buNone/>
            </a:pPr>
            <a:r>
              <a:rPr lang="en-US" sz="2200" b="1" dirty="0">
                <a:solidFill>
                  <a:srgbClr val="443728"/>
                </a:solidFill>
                <a:latin typeface="Crimson Pro Bold" pitchFamily="34" charset="0"/>
                <a:ea typeface="Crimson Pro Bold" pitchFamily="34" charset="-122"/>
                <a:cs typeface="Crimson Pro Bold" pitchFamily="34" charset="-120"/>
              </a:rPr>
              <a:t>Performance</a:t>
            </a:r>
            <a:endParaRPr lang="en-US" sz="2200" dirty="0"/>
          </a:p>
        </p:txBody>
      </p:sp>
      <p:sp>
        <p:nvSpPr>
          <p:cNvPr id="8" name="Text 4"/>
          <p:cNvSpPr/>
          <p:nvPr/>
        </p:nvSpPr>
        <p:spPr>
          <a:xfrm>
            <a:off x="9937790" y="2513171"/>
            <a:ext cx="3898821" cy="725805"/>
          </a:xfrm>
          <a:prstGeom prst="rect">
            <a:avLst/>
          </a:prstGeom>
          <a:noFill/>
        </p:spPr>
        <p:txBody>
          <a:bodyPr wrap="square" lIns="0" tIns="0" rIns="0" bIns="0" rtlCol="0" anchor="t"/>
          <a:lstStyle/>
          <a:p>
            <a:pPr marL="0" indent="0" algn="l">
              <a:lnSpc>
                <a:spcPts val="2850"/>
              </a:lnSpc>
              <a:buNone/>
            </a:pPr>
            <a:r>
              <a:rPr lang="en-US" sz="1750" dirty="0">
                <a:solidFill>
                  <a:srgbClr val="443728"/>
                </a:solidFill>
                <a:latin typeface="Open Sans" pitchFamily="34" charset="0"/>
                <a:ea typeface="Open Sans" pitchFamily="34" charset="-122"/>
                <a:cs typeface="Open Sans" pitchFamily="34" charset="-120"/>
              </a:rPr>
              <a:t>Process images and audio within 5 seconds</a:t>
            </a:r>
            <a:endParaRPr lang="en-US" sz="1750" dirty="0"/>
          </a:p>
        </p:txBody>
      </p:sp>
      <p:pic>
        <p:nvPicPr>
          <p:cNvPr id="9" name="Image 2" descr="preencoded.png"/>
          <p:cNvPicPr>
            <a:picLocks noChangeAspect="1"/>
          </p:cNvPicPr>
          <p:nvPr/>
        </p:nvPicPr>
        <p:blipFill>
          <a:blip r:embed="rId3"/>
          <a:stretch>
            <a:fillRect/>
          </a:stretch>
        </p:blipFill>
        <p:spPr>
          <a:xfrm>
            <a:off x="5032653" y="1922978"/>
            <a:ext cx="4564975" cy="4564975"/>
          </a:xfrm>
          <a:prstGeom prst="rect">
            <a:avLst/>
          </a:prstGeom>
        </p:spPr>
      </p:pic>
      <p:pic>
        <p:nvPicPr>
          <p:cNvPr id="10" name="Image 3" descr="preencoded.png"/>
          <p:cNvPicPr>
            <a:picLocks noChangeAspect="1"/>
          </p:cNvPicPr>
          <p:nvPr/>
        </p:nvPicPr>
        <p:blipFill>
          <a:blip r:embed="rId4"/>
          <a:stretch>
            <a:fillRect/>
          </a:stretch>
        </p:blipFill>
        <p:spPr>
          <a:xfrm>
            <a:off x="7893010" y="2581156"/>
            <a:ext cx="339328" cy="424220"/>
          </a:xfrm>
          <a:prstGeom prst="rect">
            <a:avLst/>
          </a:prstGeom>
        </p:spPr>
      </p:pic>
      <p:sp>
        <p:nvSpPr>
          <p:cNvPr id="11" name="Text 5"/>
          <p:cNvSpPr/>
          <p:nvPr/>
        </p:nvSpPr>
        <p:spPr>
          <a:xfrm>
            <a:off x="10051256" y="3778687"/>
            <a:ext cx="2835235" cy="354330"/>
          </a:xfrm>
          <a:prstGeom prst="rect">
            <a:avLst/>
          </a:prstGeom>
          <a:noFill/>
        </p:spPr>
        <p:txBody>
          <a:bodyPr wrap="none" lIns="0" tIns="0" rIns="0" bIns="0" rtlCol="0" anchor="t"/>
          <a:lstStyle/>
          <a:p>
            <a:pPr marL="0" indent="0" algn="l">
              <a:lnSpc>
                <a:spcPts val="2750"/>
              </a:lnSpc>
              <a:buNone/>
            </a:pPr>
            <a:r>
              <a:rPr lang="en-US" sz="2200" b="1" dirty="0">
                <a:solidFill>
                  <a:srgbClr val="443728"/>
                </a:solidFill>
                <a:latin typeface="Crimson Pro Bold" pitchFamily="34" charset="0"/>
                <a:ea typeface="Crimson Pro Bold" pitchFamily="34" charset="-122"/>
                <a:cs typeface="Crimson Pro Bold" pitchFamily="34" charset="-120"/>
              </a:rPr>
              <a:t>Accuracy</a:t>
            </a:r>
            <a:endParaRPr lang="en-US" sz="2200" dirty="0"/>
          </a:p>
        </p:txBody>
      </p:sp>
      <p:sp>
        <p:nvSpPr>
          <p:cNvPr id="12" name="Text 6"/>
          <p:cNvSpPr/>
          <p:nvPr/>
        </p:nvSpPr>
        <p:spPr>
          <a:xfrm>
            <a:off x="10051256" y="4269105"/>
            <a:ext cx="3785354" cy="362903"/>
          </a:xfrm>
          <a:prstGeom prst="rect">
            <a:avLst/>
          </a:prstGeom>
          <a:noFill/>
        </p:spPr>
        <p:txBody>
          <a:bodyPr wrap="none" lIns="0" tIns="0" rIns="0" bIns="0" rtlCol="0" anchor="t"/>
          <a:lstStyle/>
          <a:p>
            <a:pPr marL="0" indent="0" algn="l">
              <a:lnSpc>
                <a:spcPts val="2850"/>
              </a:lnSpc>
              <a:buNone/>
            </a:pPr>
            <a:r>
              <a:rPr lang="en-US" sz="1750" dirty="0">
                <a:solidFill>
                  <a:srgbClr val="443728"/>
                </a:solidFill>
                <a:latin typeface="Open Sans" pitchFamily="34" charset="0"/>
                <a:ea typeface="Open Sans" pitchFamily="34" charset="-122"/>
                <a:cs typeface="Open Sans" pitchFamily="34" charset="-120"/>
              </a:rPr>
              <a:t>85% minimum recognition accuracy</a:t>
            </a:r>
            <a:endParaRPr lang="en-US" sz="1750" dirty="0"/>
          </a:p>
        </p:txBody>
      </p:sp>
      <p:pic>
        <p:nvPicPr>
          <p:cNvPr id="13" name="Image 4" descr="preencoded.png"/>
          <p:cNvPicPr>
            <a:picLocks noChangeAspect="1"/>
          </p:cNvPicPr>
          <p:nvPr/>
        </p:nvPicPr>
        <p:blipFill>
          <a:blip r:embed="rId5"/>
          <a:stretch>
            <a:fillRect/>
          </a:stretch>
        </p:blipFill>
        <p:spPr>
          <a:xfrm>
            <a:off x="5032653" y="1922978"/>
            <a:ext cx="4564975" cy="4564975"/>
          </a:xfrm>
          <a:prstGeom prst="rect">
            <a:avLst/>
          </a:prstGeom>
        </p:spPr>
      </p:pic>
      <p:pic>
        <p:nvPicPr>
          <p:cNvPr id="14" name="Image 5" descr="preencoded.png"/>
          <p:cNvPicPr>
            <a:picLocks noChangeAspect="1"/>
          </p:cNvPicPr>
          <p:nvPr/>
        </p:nvPicPr>
        <p:blipFill>
          <a:blip r:embed="rId6"/>
          <a:stretch>
            <a:fillRect/>
          </a:stretch>
        </p:blipFill>
        <p:spPr>
          <a:xfrm>
            <a:off x="8719423" y="4267914"/>
            <a:ext cx="339328" cy="424220"/>
          </a:xfrm>
          <a:prstGeom prst="rect">
            <a:avLst/>
          </a:prstGeom>
        </p:spPr>
      </p:pic>
      <p:sp>
        <p:nvSpPr>
          <p:cNvPr id="15" name="Text 7"/>
          <p:cNvSpPr/>
          <p:nvPr/>
        </p:nvSpPr>
        <p:spPr>
          <a:xfrm>
            <a:off x="9937790" y="5171837"/>
            <a:ext cx="2835235" cy="354330"/>
          </a:xfrm>
          <a:prstGeom prst="rect">
            <a:avLst/>
          </a:prstGeom>
          <a:noFill/>
        </p:spPr>
        <p:txBody>
          <a:bodyPr wrap="none" lIns="0" tIns="0" rIns="0" bIns="0" rtlCol="0" anchor="t"/>
          <a:lstStyle/>
          <a:p>
            <a:pPr marL="0" indent="0" algn="l">
              <a:lnSpc>
                <a:spcPts val="2750"/>
              </a:lnSpc>
              <a:buNone/>
            </a:pPr>
            <a:r>
              <a:rPr lang="en-US" sz="2200" b="1" dirty="0">
                <a:solidFill>
                  <a:srgbClr val="443728"/>
                </a:solidFill>
                <a:latin typeface="Crimson Pro Bold" pitchFamily="34" charset="0"/>
                <a:ea typeface="Crimson Pro Bold" pitchFamily="34" charset="-122"/>
                <a:cs typeface="Crimson Pro Bold" pitchFamily="34" charset="-120"/>
              </a:rPr>
              <a:t>Security</a:t>
            </a:r>
            <a:endParaRPr lang="en-US" sz="2200" dirty="0"/>
          </a:p>
        </p:txBody>
      </p:sp>
      <p:sp>
        <p:nvSpPr>
          <p:cNvPr id="16" name="Text 8"/>
          <p:cNvSpPr/>
          <p:nvPr/>
        </p:nvSpPr>
        <p:spPr>
          <a:xfrm>
            <a:off x="9937790" y="5662255"/>
            <a:ext cx="3898821" cy="725805"/>
          </a:xfrm>
          <a:prstGeom prst="rect">
            <a:avLst/>
          </a:prstGeom>
          <a:noFill/>
        </p:spPr>
        <p:txBody>
          <a:bodyPr wrap="square" lIns="0" tIns="0" rIns="0" bIns="0" rtlCol="0" anchor="t"/>
          <a:lstStyle/>
          <a:p>
            <a:pPr marL="0" indent="0" algn="l">
              <a:lnSpc>
                <a:spcPts val="2850"/>
              </a:lnSpc>
              <a:buNone/>
            </a:pPr>
            <a:r>
              <a:rPr lang="en-US" sz="1750" dirty="0">
                <a:solidFill>
                  <a:srgbClr val="443728"/>
                </a:solidFill>
                <a:latin typeface="Open Sans" pitchFamily="34" charset="0"/>
                <a:ea typeface="Open Sans" pitchFamily="34" charset="-122"/>
                <a:cs typeface="Open Sans" pitchFamily="34" charset="-120"/>
              </a:rPr>
              <a:t>Local encryption and HTTPS communication</a:t>
            </a:r>
            <a:endParaRPr lang="en-US" sz="1750" dirty="0"/>
          </a:p>
        </p:txBody>
      </p:sp>
      <p:pic>
        <p:nvPicPr>
          <p:cNvPr id="17" name="Image 6" descr="preencoded.png"/>
          <p:cNvPicPr>
            <a:picLocks noChangeAspect="1"/>
          </p:cNvPicPr>
          <p:nvPr/>
        </p:nvPicPr>
        <p:blipFill>
          <a:blip r:embed="rId7"/>
          <a:stretch>
            <a:fillRect/>
          </a:stretch>
        </p:blipFill>
        <p:spPr>
          <a:xfrm>
            <a:off x="5032653" y="1922978"/>
            <a:ext cx="4564975" cy="4564975"/>
          </a:xfrm>
          <a:prstGeom prst="rect">
            <a:avLst/>
          </a:prstGeom>
        </p:spPr>
      </p:pic>
      <p:pic>
        <p:nvPicPr>
          <p:cNvPr id="18" name="Image 7" descr="preencoded.png"/>
          <p:cNvPicPr>
            <a:picLocks noChangeAspect="1"/>
          </p:cNvPicPr>
          <p:nvPr/>
        </p:nvPicPr>
        <p:blipFill>
          <a:blip r:embed="rId8"/>
          <a:stretch>
            <a:fillRect/>
          </a:stretch>
        </p:blipFill>
        <p:spPr>
          <a:xfrm>
            <a:off x="7370564" y="5574983"/>
            <a:ext cx="339328" cy="424220"/>
          </a:xfrm>
          <a:prstGeom prst="rect">
            <a:avLst/>
          </a:prstGeom>
        </p:spPr>
      </p:pic>
      <p:sp>
        <p:nvSpPr>
          <p:cNvPr id="19" name="Text 9"/>
          <p:cNvSpPr/>
          <p:nvPr/>
        </p:nvSpPr>
        <p:spPr>
          <a:xfrm>
            <a:off x="1857256" y="4823579"/>
            <a:ext cx="2835235" cy="354330"/>
          </a:xfrm>
          <a:prstGeom prst="rect">
            <a:avLst/>
          </a:prstGeom>
          <a:noFill/>
        </p:spPr>
        <p:txBody>
          <a:bodyPr wrap="none" lIns="0" tIns="0" rIns="0" bIns="0" rtlCol="0" anchor="t"/>
          <a:lstStyle/>
          <a:p>
            <a:pPr marL="0" indent="0" algn="r">
              <a:lnSpc>
                <a:spcPts val="2750"/>
              </a:lnSpc>
              <a:buNone/>
            </a:pPr>
            <a:r>
              <a:rPr lang="en-US" sz="2200" b="1" dirty="0">
                <a:solidFill>
                  <a:srgbClr val="443728"/>
                </a:solidFill>
                <a:latin typeface="Crimson Pro Bold" pitchFamily="34" charset="0"/>
                <a:ea typeface="Crimson Pro Bold" pitchFamily="34" charset="-122"/>
                <a:cs typeface="Crimson Pro Bold" pitchFamily="34" charset="-120"/>
              </a:rPr>
              <a:t>Portability</a:t>
            </a:r>
            <a:endParaRPr lang="en-US" sz="2200" dirty="0"/>
          </a:p>
        </p:txBody>
      </p:sp>
      <p:sp>
        <p:nvSpPr>
          <p:cNvPr id="20" name="Text 10"/>
          <p:cNvSpPr/>
          <p:nvPr/>
        </p:nvSpPr>
        <p:spPr>
          <a:xfrm>
            <a:off x="793790" y="5313998"/>
            <a:ext cx="3898702" cy="725805"/>
          </a:xfrm>
          <a:prstGeom prst="rect">
            <a:avLst/>
          </a:prstGeom>
          <a:noFill/>
        </p:spPr>
        <p:txBody>
          <a:bodyPr wrap="square" lIns="0" tIns="0" rIns="0" bIns="0" rtlCol="0" anchor="t"/>
          <a:lstStyle/>
          <a:p>
            <a:pPr marL="0" indent="0" algn="r">
              <a:lnSpc>
                <a:spcPts val="2850"/>
              </a:lnSpc>
              <a:buNone/>
            </a:pPr>
            <a:r>
              <a:rPr lang="en-US" sz="1750" dirty="0">
                <a:solidFill>
                  <a:srgbClr val="443728"/>
                </a:solidFill>
                <a:latin typeface="Open Sans" pitchFamily="34" charset="0"/>
                <a:ea typeface="Open Sans" pitchFamily="34" charset="-122"/>
                <a:cs typeface="Open Sans" pitchFamily="34" charset="-120"/>
              </a:rPr>
              <a:t>Support for Android and iOS platforms</a:t>
            </a:r>
            <a:endParaRPr lang="en-US" sz="1750" dirty="0"/>
          </a:p>
        </p:txBody>
      </p:sp>
      <p:pic>
        <p:nvPicPr>
          <p:cNvPr id="21" name="Image 8" descr="preencoded.png"/>
          <p:cNvPicPr>
            <a:picLocks noChangeAspect="1"/>
          </p:cNvPicPr>
          <p:nvPr/>
        </p:nvPicPr>
        <p:blipFill>
          <a:blip r:embed="rId9"/>
          <a:stretch>
            <a:fillRect/>
          </a:stretch>
        </p:blipFill>
        <p:spPr>
          <a:xfrm>
            <a:off x="5032653" y="1922978"/>
            <a:ext cx="4564975" cy="4564975"/>
          </a:xfrm>
          <a:prstGeom prst="rect">
            <a:avLst/>
          </a:prstGeom>
        </p:spPr>
      </p:pic>
      <p:pic>
        <p:nvPicPr>
          <p:cNvPr id="22" name="Image 9" descr="preencoded.png"/>
          <p:cNvPicPr>
            <a:picLocks noChangeAspect="1"/>
          </p:cNvPicPr>
          <p:nvPr/>
        </p:nvPicPr>
        <p:blipFill>
          <a:blip r:embed="rId10"/>
          <a:stretch>
            <a:fillRect/>
          </a:stretch>
        </p:blipFill>
        <p:spPr>
          <a:xfrm>
            <a:off x="5710595" y="4696182"/>
            <a:ext cx="339328" cy="424220"/>
          </a:xfrm>
          <a:prstGeom prst="rect">
            <a:avLst/>
          </a:prstGeom>
        </p:spPr>
      </p:pic>
      <p:sp>
        <p:nvSpPr>
          <p:cNvPr id="23" name="Text 11"/>
          <p:cNvSpPr/>
          <p:nvPr/>
        </p:nvSpPr>
        <p:spPr>
          <a:xfrm>
            <a:off x="793790" y="6743105"/>
            <a:ext cx="13042821" cy="725805"/>
          </a:xfrm>
          <a:prstGeom prst="rect">
            <a:avLst/>
          </a:prstGeom>
          <a:noFill/>
        </p:spPr>
        <p:txBody>
          <a:bodyPr wrap="square" lIns="0" tIns="0" rIns="0" bIns="0" rtlCol="0" anchor="t"/>
          <a:lstStyle/>
          <a:p>
            <a:pPr marL="0" indent="0" algn="l">
              <a:lnSpc>
                <a:spcPts val="2850"/>
              </a:lnSpc>
              <a:buNone/>
            </a:pPr>
            <a:r>
              <a:rPr lang="en-US" sz="1750" dirty="0">
                <a:solidFill>
                  <a:srgbClr val="443728"/>
                </a:solidFill>
                <a:latin typeface="Open Sans" pitchFamily="34" charset="0"/>
                <a:ea typeface="Open Sans" pitchFamily="34" charset="-122"/>
                <a:cs typeface="Open Sans" pitchFamily="34" charset="-120"/>
              </a:rPr>
              <a:t>These non-functional requirements define the quality attributes and constraints of the system, ensuring it meets user expectations for ease of use, speed, accuracy, and security across different mobile platforms.</a:t>
            </a:r>
            <a:endParaRPr lang="en-US" sz="1750" dirty="0"/>
          </a:p>
        </p:txBody>
      </p:sp>
      <p:pic>
        <p:nvPicPr>
          <p:cNvPr id="24" name="Picture 23" descr="20250505_233955"/>
          <p:cNvPicPr>
            <a:picLocks noChangeAspect="1"/>
          </p:cNvPicPr>
          <p:nvPr/>
        </p:nvPicPr>
        <p:blipFill>
          <a:blip r:embed="rId11"/>
          <a:srcRect t="53480" r="18696" b="26968"/>
          <a:stretch>
            <a:fillRect/>
          </a:stretch>
        </p:blipFill>
        <p:spPr>
          <a:xfrm>
            <a:off x="8821420" y="7103745"/>
            <a:ext cx="6690995" cy="160909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00683" y="551617"/>
            <a:ext cx="7838123" cy="625673"/>
          </a:xfrm>
          <a:prstGeom prst="rect">
            <a:avLst/>
          </a:prstGeom>
          <a:noFill/>
        </p:spPr>
        <p:txBody>
          <a:bodyPr wrap="none" lIns="0" tIns="0" rIns="0" bIns="0" rtlCol="0" anchor="t"/>
          <a:lstStyle/>
          <a:p>
            <a:pPr marL="0" indent="0" algn="l">
              <a:lnSpc>
                <a:spcPts val="4900"/>
              </a:lnSpc>
              <a:buNone/>
            </a:pPr>
            <a:r>
              <a:rPr lang="en-US" sz="3900" b="1" dirty="0">
                <a:solidFill>
                  <a:srgbClr val="443728"/>
                </a:solidFill>
                <a:latin typeface="Crimson Pro Bold" pitchFamily="34" charset="0"/>
                <a:ea typeface="Crimson Pro Bold" pitchFamily="34" charset="-122"/>
                <a:cs typeface="Crimson Pro Bold" pitchFamily="34" charset="-120"/>
              </a:rPr>
              <a:t>Software Requirements Specification</a:t>
            </a:r>
            <a:endParaRPr lang="en-US" sz="3900" dirty="0"/>
          </a:p>
        </p:txBody>
      </p:sp>
      <p:sp>
        <p:nvSpPr>
          <p:cNvPr id="3" name="Shape 1"/>
          <p:cNvSpPr/>
          <p:nvPr/>
        </p:nvSpPr>
        <p:spPr>
          <a:xfrm>
            <a:off x="700683" y="1577697"/>
            <a:ext cx="1653540" cy="1153478"/>
          </a:xfrm>
          <a:prstGeom prst="roundRect">
            <a:avLst>
              <a:gd name="adj" fmla="val 7290"/>
            </a:avLst>
          </a:prstGeom>
          <a:solidFill>
            <a:srgbClr val="EBE2E0"/>
          </a:solidFill>
          <a:ln w="7620">
            <a:solidFill>
              <a:srgbClr val="D1C8C6"/>
            </a:solidFill>
            <a:prstDash val="solid"/>
          </a:ln>
        </p:spPr>
      </p:sp>
      <p:pic>
        <p:nvPicPr>
          <p:cNvPr id="4" name="Image 0" descr="preencoded.png"/>
          <p:cNvPicPr>
            <a:picLocks noChangeAspect="1"/>
          </p:cNvPicPr>
          <p:nvPr/>
        </p:nvPicPr>
        <p:blipFill>
          <a:blip r:embed="rId1"/>
          <a:stretch>
            <a:fillRect/>
          </a:stretch>
        </p:blipFill>
        <p:spPr>
          <a:xfrm>
            <a:off x="1386721" y="1978462"/>
            <a:ext cx="281464" cy="351830"/>
          </a:xfrm>
          <a:prstGeom prst="rect">
            <a:avLst/>
          </a:prstGeom>
        </p:spPr>
      </p:pic>
      <p:sp>
        <p:nvSpPr>
          <p:cNvPr id="5" name="Text 2"/>
          <p:cNvSpPr/>
          <p:nvPr/>
        </p:nvSpPr>
        <p:spPr>
          <a:xfrm>
            <a:off x="2554367" y="1777841"/>
            <a:ext cx="2502575" cy="312777"/>
          </a:xfrm>
          <a:prstGeom prst="rect">
            <a:avLst/>
          </a:prstGeom>
          <a:noFill/>
        </p:spPr>
        <p:txBody>
          <a:bodyPr wrap="none" lIns="0" tIns="0" rIns="0" bIns="0" rtlCol="0" anchor="t"/>
          <a:lstStyle/>
          <a:p>
            <a:pPr marL="0" indent="0" algn="l">
              <a:lnSpc>
                <a:spcPts val="2450"/>
              </a:lnSpc>
              <a:buNone/>
            </a:pPr>
            <a:r>
              <a:rPr lang="en-US" sz="1950" b="1" dirty="0">
                <a:solidFill>
                  <a:srgbClr val="443728"/>
                </a:solidFill>
                <a:latin typeface="Crimson Pro Bold" pitchFamily="34" charset="0"/>
                <a:ea typeface="Crimson Pro Bold" pitchFamily="34" charset="-122"/>
                <a:cs typeface="Crimson Pro Bold" pitchFamily="34" charset="-120"/>
              </a:rPr>
              <a:t>Introduction</a:t>
            </a:r>
            <a:endParaRPr lang="en-US" sz="1950" dirty="0"/>
          </a:p>
        </p:txBody>
      </p:sp>
      <p:sp>
        <p:nvSpPr>
          <p:cNvPr id="6" name="Text 3"/>
          <p:cNvSpPr/>
          <p:nvPr/>
        </p:nvSpPr>
        <p:spPr>
          <a:xfrm>
            <a:off x="2554367" y="2210633"/>
            <a:ext cx="4814888" cy="320397"/>
          </a:xfrm>
          <a:prstGeom prst="rect">
            <a:avLst/>
          </a:prstGeom>
          <a:noFill/>
        </p:spPr>
        <p:txBody>
          <a:bodyPr wrap="none" lIns="0" tIns="0" rIns="0" bIns="0" rtlCol="0" anchor="t"/>
          <a:lstStyle/>
          <a:p>
            <a:pPr marL="0" indent="0" algn="l">
              <a:lnSpc>
                <a:spcPts val="2500"/>
              </a:lnSpc>
              <a:buNone/>
            </a:pPr>
            <a:r>
              <a:rPr lang="en-US" sz="1550" dirty="0">
                <a:solidFill>
                  <a:srgbClr val="443728"/>
                </a:solidFill>
                <a:latin typeface="Open Sans" pitchFamily="34" charset="0"/>
                <a:ea typeface="Open Sans" pitchFamily="34" charset="-122"/>
                <a:cs typeface="Open Sans" pitchFamily="34" charset="-120"/>
              </a:rPr>
              <a:t>Purpose, scope, definitions, audience, and overview</a:t>
            </a:r>
            <a:endParaRPr lang="en-US" sz="1550" dirty="0"/>
          </a:p>
        </p:txBody>
      </p:sp>
      <p:sp>
        <p:nvSpPr>
          <p:cNvPr id="7" name="Shape 4"/>
          <p:cNvSpPr/>
          <p:nvPr/>
        </p:nvSpPr>
        <p:spPr>
          <a:xfrm>
            <a:off x="2454235" y="2721650"/>
            <a:ext cx="11375469" cy="11430"/>
          </a:xfrm>
          <a:prstGeom prst="roundRect">
            <a:avLst>
              <a:gd name="adj" fmla="val 735682"/>
            </a:avLst>
          </a:prstGeom>
          <a:solidFill>
            <a:srgbClr val="D1C8C6"/>
          </a:solidFill>
        </p:spPr>
      </p:sp>
      <p:sp>
        <p:nvSpPr>
          <p:cNvPr id="8" name="Shape 5"/>
          <p:cNvSpPr/>
          <p:nvPr/>
        </p:nvSpPr>
        <p:spPr>
          <a:xfrm>
            <a:off x="700683" y="2831187"/>
            <a:ext cx="3307199" cy="1153478"/>
          </a:xfrm>
          <a:prstGeom prst="roundRect">
            <a:avLst>
              <a:gd name="adj" fmla="val 7290"/>
            </a:avLst>
          </a:prstGeom>
          <a:solidFill>
            <a:srgbClr val="EBE2E0"/>
          </a:solidFill>
          <a:ln w="7620">
            <a:solidFill>
              <a:srgbClr val="D1C8C6"/>
            </a:solidFill>
            <a:prstDash val="solid"/>
          </a:ln>
        </p:spPr>
      </p:sp>
      <p:pic>
        <p:nvPicPr>
          <p:cNvPr id="9" name="Image 1" descr="preencoded.png"/>
          <p:cNvPicPr>
            <a:picLocks noChangeAspect="1"/>
          </p:cNvPicPr>
          <p:nvPr/>
        </p:nvPicPr>
        <p:blipFill>
          <a:blip r:embed="rId2"/>
          <a:stretch>
            <a:fillRect/>
          </a:stretch>
        </p:blipFill>
        <p:spPr>
          <a:xfrm>
            <a:off x="2213491" y="3231952"/>
            <a:ext cx="281464" cy="351830"/>
          </a:xfrm>
          <a:prstGeom prst="rect">
            <a:avLst/>
          </a:prstGeom>
        </p:spPr>
      </p:pic>
      <p:sp>
        <p:nvSpPr>
          <p:cNvPr id="10" name="Text 6"/>
          <p:cNvSpPr/>
          <p:nvPr/>
        </p:nvSpPr>
        <p:spPr>
          <a:xfrm>
            <a:off x="4208026" y="3031331"/>
            <a:ext cx="2502575" cy="312777"/>
          </a:xfrm>
          <a:prstGeom prst="rect">
            <a:avLst/>
          </a:prstGeom>
          <a:noFill/>
        </p:spPr>
        <p:txBody>
          <a:bodyPr wrap="none" lIns="0" tIns="0" rIns="0" bIns="0" rtlCol="0" anchor="t"/>
          <a:lstStyle/>
          <a:p>
            <a:pPr marL="0" indent="0" algn="l">
              <a:lnSpc>
                <a:spcPts val="2450"/>
              </a:lnSpc>
              <a:buNone/>
            </a:pPr>
            <a:r>
              <a:rPr lang="en-US" sz="1950" b="1" dirty="0">
                <a:solidFill>
                  <a:srgbClr val="443728"/>
                </a:solidFill>
                <a:latin typeface="Crimson Pro Bold" pitchFamily="34" charset="0"/>
                <a:ea typeface="Crimson Pro Bold" pitchFamily="34" charset="-122"/>
                <a:cs typeface="Crimson Pro Bold" pitchFamily="34" charset="-120"/>
              </a:rPr>
              <a:t>Overall Description</a:t>
            </a:r>
            <a:endParaRPr lang="en-US" sz="1950" dirty="0"/>
          </a:p>
        </p:txBody>
      </p:sp>
      <p:sp>
        <p:nvSpPr>
          <p:cNvPr id="11" name="Text 7"/>
          <p:cNvSpPr/>
          <p:nvPr/>
        </p:nvSpPr>
        <p:spPr>
          <a:xfrm>
            <a:off x="4208026" y="3464123"/>
            <a:ext cx="7463195" cy="320397"/>
          </a:xfrm>
          <a:prstGeom prst="rect">
            <a:avLst/>
          </a:prstGeom>
          <a:noFill/>
        </p:spPr>
        <p:txBody>
          <a:bodyPr wrap="none" lIns="0" tIns="0" rIns="0" bIns="0" rtlCol="0" anchor="t"/>
          <a:lstStyle/>
          <a:p>
            <a:pPr marL="0" indent="0" algn="l">
              <a:lnSpc>
                <a:spcPts val="2500"/>
              </a:lnSpc>
              <a:buNone/>
            </a:pPr>
            <a:r>
              <a:rPr lang="en-US" sz="1550" dirty="0">
                <a:solidFill>
                  <a:srgbClr val="443728"/>
                </a:solidFill>
                <a:latin typeface="Open Sans" pitchFamily="34" charset="0"/>
                <a:ea typeface="Open Sans" pitchFamily="34" charset="-122"/>
                <a:cs typeface="Open Sans" pitchFamily="34" charset="-120"/>
              </a:rPr>
              <a:t>Product perspective, functions, user classes, operating environment, constraints</a:t>
            </a:r>
            <a:endParaRPr lang="en-US" sz="1550" dirty="0"/>
          </a:p>
        </p:txBody>
      </p:sp>
      <p:sp>
        <p:nvSpPr>
          <p:cNvPr id="12" name="Shape 8"/>
          <p:cNvSpPr/>
          <p:nvPr/>
        </p:nvSpPr>
        <p:spPr>
          <a:xfrm>
            <a:off x="4107894" y="3975140"/>
            <a:ext cx="9721810" cy="11430"/>
          </a:xfrm>
          <a:prstGeom prst="roundRect">
            <a:avLst>
              <a:gd name="adj" fmla="val 735682"/>
            </a:avLst>
          </a:prstGeom>
          <a:solidFill>
            <a:srgbClr val="D1C8C6"/>
          </a:solidFill>
        </p:spPr>
      </p:sp>
      <p:sp>
        <p:nvSpPr>
          <p:cNvPr id="13" name="Shape 9"/>
          <p:cNvSpPr/>
          <p:nvPr/>
        </p:nvSpPr>
        <p:spPr>
          <a:xfrm>
            <a:off x="700683" y="4084677"/>
            <a:ext cx="4960858" cy="1153478"/>
          </a:xfrm>
          <a:prstGeom prst="roundRect">
            <a:avLst>
              <a:gd name="adj" fmla="val 7290"/>
            </a:avLst>
          </a:prstGeom>
          <a:solidFill>
            <a:srgbClr val="EBE2E0"/>
          </a:solidFill>
          <a:ln w="7620">
            <a:solidFill>
              <a:srgbClr val="D1C8C6"/>
            </a:solidFill>
            <a:prstDash val="solid"/>
          </a:ln>
        </p:spPr>
      </p:sp>
      <p:pic>
        <p:nvPicPr>
          <p:cNvPr id="14" name="Image 2" descr="preencoded.png"/>
          <p:cNvPicPr>
            <a:picLocks noChangeAspect="1"/>
          </p:cNvPicPr>
          <p:nvPr/>
        </p:nvPicPr>
        <p:blipFill>
          <a:blip r:embed="rId3"/>
          <a:stretch>
            <a:fillRect/>
          </a:stretch>
        </p:blipFill>
        <p:spPr>
          <a:xfrm>
            <a:off x="3040380" y="4485442"/>
            <a:ext cx="281464" cy="351830"/>
          </a:xfrm>
          <a:prstGeom prst="rect">
            <a:avLst/>
          </a:prstGeom>
        </p:spPr>
      </p:pic>
      <p:sp>
        <p:nvSpPr>
          <p:cNvPr id="15" name="Text 10"/>
          <p:cNvSpPr/>
          <p:nvPr/>
        </p:nvSpPr>
        <p:spPr>
          <a:xfrm>
            <a:off x="5861685" y="4284821"/>
            <a:ext cx="2687241" cy="312777"/>
          </a:xfrm>
          <a:prstGeom prst="rect">
            <a:avLst/>
          </a:prstGeom>
          <a:noFill/>
        </p:spPr>
        <p:txBody>
          <a:bodyPr wrap="none" lIns="0" tIns="0" rIns="0" bIns="0" rtlCol="0" anchor="t"/>
          <a:lstStyle/>
          <a:p>
            <a:pPr marL="0" indent="0" algn="l">
              <a:lnSpc>
                <a:spcPts val="2450"/>
              </a:lnSpc>
              <a:buNone/>
            </a:pPr>
            <a:r>
              <a:rPr lang="en-US" sz="1950" b="1" dirty="0">
                <a:solidFill>
                  <a:srgbClr val="443728"/>
                </a:solidFill>
                <a:latin typeface="Crimson Pro Bold" pitchFamily="34" charset="0"/>
                <a:ea typeface="Crimson Pro Bold" pitchFamily="34" charset="-122"/>
                <a:cs typeface="Crimson Pro Bold" pitchFamily="34" charset="-120"/>
              </a:rPr>
              <a:t>Functional Requirements</a:t>
            </a:r>
            <a:endParaRPr lang="en-US" sz="1950" dirty="0"/>
          </a:p>
        </p:txBody>
      </p:sp>
      <p:sp>
        <p:nvSpPr>
          <p:cNvPr id="16" name="Text 11"/>
          <p:cNvSpPr/>
          <p:nvPr/>
        </p:nvSpPr>
        <p:spPr>
          <a:xfrm>
            <a:off x="5861685" y="4717613"/>
            <a:ext cx="5719167" cy="320397"/>
          </a:xfrm>
          <a:prstGeom prst="rect">
            <a:avLst/>
          </a:prstGeom>
          <a:noFill/>
        </p:spPr>
        <p:txBody>
          <a:bodyPr wrap="none" lIns="0" tIns="0" rIns="0" bIns="0" rtlCol="0" anchor="t"/>
          <a:lstStyle/>
          <a:p>
            <a:pPr marL="0" indent="0" algn="l">
              <a:lnSpc>
                <a:spcPts val="2500"/>
              </a:lnSpc>
              <a:buNone/>
            </a:pPr>
            <a:r>
              <a:rPr lang="en-US" sz="1550" dirty="0">
                <a:solidFill>
                  <a:srgbClr val="443728"/>
                </a:solidFill>
                <a:latin typeface="Open Sans" pitchFamily="34" charset="0"/>
                <a:ea typeface="Open Sans" pitchFamily="34" charset="-122"/>
                <a:cs typeface="Open Sans" pitchFamily="34" charset="-120"/>
              </a:rPr>
              <a:t>Detailed specifications for all system features and capabilities</a:t>
            </a:r>
            <a:endParaRPr lang="en-US" sz="1550" dirty="0"/>
          </a:p>
        </p:txBody>
      </p:sp>
      <p:sp>
        <p:nvSpPr>
          <p:cNvPr id="17" name="Shape 12"/>
          <p:cNvSpPr/>
          <p:nvPr/>
        </p:nvSpPr>
        <p:spPr>
          <a:xfrm>
            <a:off x="5761553" y="5228630"/>
            <a:ext cx="8068151" cy="11430"/>
          </a:xfrm>
          <a:prstGeom prst="roundRect">
            <a:avLst>
              <a:gd name="adj" fmla="val 735682"/>
            </a:avLst>
          </a:prstGeom>
          <a:solidFill>
            <a:srgbClr val="D1C8C6"/>
          </a:solidFill>
        </p:spPr>
      </p:sp>
      <p:sp>
        <p:nvSpPr>
          <p:cNvPr id="18" name="Shape 13"/>
          <p:cNvSpPr/>
          <p:nvPr/>
        </p:nvSpPr>
        <p:spPr>
          <a:xfrm>
            <a:off x="700683" y="5338167"/>
            <a:ext cx="6614517" cy="1153478"/>
          </a:xfrm>
          <a:prstGeom prst="roundRect">
            <a:avLst>
              <a:gd name="adj" fmla="val 7290"/>
            </a:avLst>
          </a:prstGeom>
          <a:solidFill>
            <a:srgbClr val="EBE2E0"/>
          </a:solidFill>
          <a:ln w="7620">
            <a:solidFill>
              <a:srgbClr val="D1C8C6"/>
            </a:solidFill>
            <a:prstDash val="solid"/>
          </a:ln>
        </p:spPr>
      </p:sp>
      <p:pic>
        <p:nvPicPr>
          <p:cNvPr id="19" name="Image 3" descr="preencoded.png"/>
          <p:cNvPicPr>
            <a:picLocks noChangeAspect="1"/>
          </p:cNvPicPr>
          <p:nvPr/>
        </p:nvPicPr>
        <p:blipFill>
          <a:blip r:embed="rId4"/>
          <a:stretch>
            <a:fillRect/>
          </a:stretch>
        </p:blipFill>
        <p:spPr>
          <a:xfrm>
            <a:off x="3867150" y="5738932"/>
            <a:ext cx="281464" cy="351830"/>
          </a:xfrm>
          <a:prstGeom prst="rect">
            <a:avLst/>
          </a:prstGeom>
        </p:spPr>
      </p:pic>
      <p:sp>
        <p:nvSpPr>
          <p:cNvPr id="20" name="Text 14"/>
          <p:cNvSpPr/>
          <p:nvPr/>
        </p:nvSpPr>
        <p:spPr>
          <a:xfrm>
            <a:off x="7515344" y="5538311"/>
            <a:ext cx="3224451" cy="312777"/>
          </a:xfrm>
          <a:prstGeom prst="rect">
            <a:avLst/>
          </a:prstGeom>
          <a:noFill/>
        </p:spPr>
        <p:txBody>
          <a:bodyPr wrap="none" lIns="0" tIns="0" rIns="0" bIns="0" rtlCol="0" anchor="t"/>
          <a:lstStyle/>
          <a:p>
            <a:pPr marL="0" indent="0" algn="l">
              <a:lnSpc>
                <a:spcPts val="2450"/>
              </a:lnSpc>
              <a:buNone/>
            </a:pPr>
            <a:r>
              <a:rPr lang="en-US" sz="1950" b="1" dirty="0">
                <a:solidFill>
                  <a:srgbClr val="443728"/>
                </a:solidFill>
                <a:latin typeface="Crimson Pro Bold" pitchFamily="34" charset="0"/>
                <a:ea typeface="Crimson Pro Bold" pitchFamily="34" charset="-122"/>
                <a:cs typeface="Crimson Pro Bold" pitchFamily="34" charset="-120"/>
              </a:rPr>
              <a:t>Non-Functional Requirements</a:t>
            </a:r>
            <a:endParaRPr lang="en-US" sz="1950" dirty="0"/>
          </a:p>
        </p:txBody>
      </p:sp>
      <p:sp>
        <p:nvSpPr>
          <p:cNvPr id="21" name="Text 15"/>
          <p:cNvSpPr/>
          <p:nvPr/>
        </p:nvSpPr>
        <p:spPr>
          <a:xfrm>
            <a:off x="7515344" y="5971103"/>
            <a:ext cx="5588913" cy="320397"/>
          </a:xfrm>
          <a:prstGeom prst="rect">
            <a:avLst/>
          </a:prstGeom>
          <a:noFill/>
        </p:spPr>
        <p:txBody>
          <a:bodyPr wrap="none" lIns="0" tIns="0" rIns="0" bIns="0" rtlCol="0" anchor="t"/>
          <a:lstStyle/>
          <a:p>
            <a:pPr marL="0" indent="0" algn="l">
              <a:lnSpc>
                <a:spcPts val="2500"/>
              </a:lnSpc>
              <a:buNone/>
            </a:pPr>
            <a:r>
              <a:rPr lang="en-US" sz="1550" dirty="0">
                <a:solidFill>
                  <a:srgbClr val="443728"/>
                </a:solidFill>
                <a:latin typeface="Open Sans" pitchFamily="34" charset="0"/>
                <a:ea typeface="Open Sans" pitchFamily="34" charset="-122"/>
                <a:cs typeface="Open Sans" pitchFamily="34" charset="-120"/>
              </a:rPr>
              <a:t>Performance, security, usability, and other quality attributes</a:t>
            </a:r>
            <a:endParaRPr lang="en-US" sz="1550" dirty="0"/>
          </a:p>
        </p:txBody>
      </p:sp>
      <p:sp>
        <p:nvSpPr>
          <p:cNvPr id="22" name="Text 16"/>
          <p:cNvSpPr/>
          <p:nvPr/>
        </p:nvSpPr>
        <p:spPr>
          <a:xfrm>
            <a:off x="700683" y="6716792"/>
            <a:ext cx="13229034" cy="961192"/>
          </a:xfrm>
          <a:prstGeom prst="rect">
            <a:avLst/>
          </a:prstGeom>
          <a:noFill/>
        </p:spPr>
        <p:txBody>
          <a:bodyPr wrap="square" lIns="0" tIns="0" rIns="0" bIns="0" rtlCol="0" anchor="t"/>
          <a:lstStyle/>
          <a:p>
            <a:pPr marL="0" indent="0" algn="l">
              <a:lnSpc>
                <a:spcPts val="2500"/>
              </a:lnSpc>
              <a:buNone/>
            </a:pPr>
            <a:r>
              <a:rPr lang="en-US" sz="1550" dirty="0">
                <a:solidFill>
                  <a:srgbClr val="443728"/>
                </a:solidFill>
                <a:latin typeface="Open Sans" pitchFamily="34" charset="0"/>
                <a:ea typeface="Open Sans" pitchFamily="34" charset="-122"/>
                <a:cs typeface="Open Sans" pitchFamily="34" charset="-120"/>
              </a:rPr>
              <a:t>The Software Requirements Specification (SRS) formalizes all requirements into a comprehensive document that serves as a blueprint for development. It includes appendices with information on datasets (audio and image collections for model training), tools and libraries (TensorFlow Lite, OpenCV, Librosa), and a glossary of technical terms.</a:t>
            </a:r>
            <a:endParaRPr lang="en-US" sz="1550" dirty="0"/>
          </a:p>
        </p:txBody>
      </p:sp>
      <p:pic>
        <p:nvPicPr>
          <p:cNvPr id="23" name="Picture 22" descr="20250505_233955"/>
          <p:cNvPicPr>
            <a:picLocks noChangeAspect="1"/>
          </p:cNvPicPr>
          <p:nvPr/>
        </p:nvPicPr>
        <p:blipFill>
          <a:blip r:embed="rId5"/>
          <a:srcRect t="53480" r="18696" b="26968"/>
          <a:stretch>
            <a:fillRect/>
          </a:stretch>
        </p:blipFill>
        <p:spPr>
          <a:xfrm>
            <a:off x="8821420" y="7103745"/>
            <a:ext cx="6690995" cy="160909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6291</Words>
  <Application>WPS Presentation</Application>
  <PresentationFormat>On-screen Show (16:9)</PresentationFormat>
  <Paragraphs>192</Paragraphs>
  <Slides>10</Slides>
  <Notes>10</Notes>
  <HiddenSlides>0</HiddenSlides>
  <MMClips>0</MMClips>
  <ScaleCrop>false</ScaleCrop>
  <HeadingPairs>
    <vt:vector size="6" baseType="variant">
      <vt:variant>
        <vt:lpstr>已用的字体</vt:lpstr>
      </vt:variant>
      <vt:variant>
        <vt:i4>18</vt:i4>
      </vt:variant>
      <vt:variant>
        <vt:lpstr>主题</vt:lpstr>
      </vt:variant>
      <vt:variant>
        <vt:i4>1</vt:i4>
      </vt:variant>
      <vt:variant>
        <vt:lpstr>幻灯片标题</vt:lpstr>
      </vt:variant>
      <vt:variant>
        <vt:i4>10</vt:i4>
      </vt:variant>
    </vt:vector>
  </HeadingPairs>
  <TitlesOfParts>
    <vt:vector size="29" baseType="lpstr">
      <vt:lpstr>Arial</vt:lpstr>
      <vt:lpstr>SimSun</vt:lpstr>
      <vt:lpstr>Wingdings</vt:lpstr>
      <vt:lpstr>Crimson Pro Bold</vt:lpstr>
      <vt:lpstr>Segoe Print</vt:lpstr>
      <vt:lpstr>Crimson Pro Bold</vt:lpstr>
      <vt:lpstr>Crimson Pro Bold</vt:lpstr>
      <vt:lpstr>Open Sans</vt:lpstr>
      <vt:lpstr>Open Sans</vt:lpstr>
      <vt:lpstr>Open Sans</vt:lpstr>
      <vt:lpstr>Open Sans Bold</vt:lpstr>
      <vt:lpstr>Open Sans Bold</vt:lpstr>
      <vt:lpstr>Open Sans Bold</vt:lpstr>
      <vt:lpstr>Calibri</vt:lpstr>
      <vt:lpstr>Times New Roman</vt:lpstr>
      <vt:lpstr>Microsoft YaHei</vt:lpstr>
      <vt:lpstr>Arial Unicode MS</vt:lpstr>
      <vt:lpstr>MingLiU-ExtB</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PptxGenJS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creator>PptxGenJS</dc:creator>
  <dc:subject>PptxGenJS Presentation</dc:subject>
  <cp:lastModifiedBy>Sofor Julius</cp:lastModifiedBy>
  <cp:revision>2</cp:revision>
  <dcterms:created xsi:type="dcterms:W3CDTF">2025-05-05T22:28:00Z</dcterms:created>
  <dcterms:modified xsi:type="dcterms:W3CDTF">2025-05-05T22:41:28Z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C366110C002347CF89EAE80DECAB6AA1_13</vt:lpwstr>
  </property>
  <property fmtid="{D5CDD505-2E9C-101B-9397-08002B2CF9AE}" pid="3" name="KSOProductBuildVer">
    <vt:lpwstr>1033-12.2.0.19307</vt:lpwstr>
  </property>
</Properties>
</file>